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89" r:id="rId2"/>
    <p:sldId id="258" r:id="rId3"/>
    <p:sldId id="291" r:id="rId4"/>
    <p:sldId id="265" r:id="rId5"/>
    <p:sldId id="260" r:id="rId6"/>
    <p:sldId id="290" r:id="rId7"/>
    <p:sldId id="261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6" r:id="rId18"/>
    <p:sldId id="275" r:id="rId19"/>
    <p:sldId id="277" r:id="rId20"/>
    <p:sldId id="278" r:id="rId21"/>
    <p:sldId id="279" r:id="rId22"/>
    <p:sldId id="280" r:id="rId23"/>
  </p:sldIdLst>
  <p:sldSz cx="6858000" cy="9906000" type="A4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6" userDrawn="1">
          <p15:clr>
            <a:srgbClr val="A4A3A4"/>
          </p15:clr>
        </p15:guide>
        <p15:guide id="2" pos="4224" userDrawn="1">
          <p15:clr>
            <a:srgbClr val="A4A3A4"/>
          </p15:clr>
        </p15:guide>
        <p15:guide id="3" orient="horz" pos="104" userDrawn="1">
          <p15:clr>
            <a:srgbClr val="A4A3A4"/>
          </p15:clr>
        </p15:guide>
        <p15:guide id="4" orient="horz" pos="609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2358" y="42"/>
      </p:cViewPr>
      <p:guideLst>
        <p:guide pos="96"/>
        <p:guide pos="4224"/>
        <p:guide orient="horz" pos="104"/>
        <p:guide orient="horz" pos="609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gif>
</file>

<file path=ppt/media/image34.png>
</file>

<file path=ppt/media/image35.png>
</file>

<file path=ppt/media/image36.jpe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71600" y="527400"/>
            <a:ext cx="5914800" cy="1914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71600" y="2637000"/>
            <a:ext cx="591480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71600" y="5919840"/>
            <a:ext cx="591480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71600" y="527400"/>
            <a:ext cx="5914800" cy="1914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71600" y="2637000"/>
            <a:ext cx="288612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3502440" y="2637000"/>
            <a:ext cx="288612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71600" y="5919840"/>
            <a:ext cx="288612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3502440" y="5919840"/>
            <a:ext cx="288612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71600" y="527400"/>
            <a:ext cx="5914800" cy="1914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71600" y="2637000"/>
            <a:ext cx="190440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2471760" y="2637000"/>
            <a:ext cx="190440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471560" y="2637000"/>
            <a:ext cx="190440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71600" y="5919840"/>
            <a:ext cx="190440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2471760" y="5919840"/>
            <a:ext cx="190440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4471560" y="5919840"/>
            <a:ext cx="190440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357C2-0FFD-4CB2-9E89-66AF355FCF2A}" type="datetimeFigureOut">
              <a:rPr lang="pt-BR" smtClean="0"/>
              <a:t>16/03/2022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5DDB-F65B-4DB9-9188-A23D7CAFC35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2436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71600" y="527400"/>
            <a:ext cx="5914800" cy="1914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71600" y="2637000"/>
            <a:ext cx="5914800" cy="6284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71600" y="527400"/>
            <a:ext cx="5914800" cy="1914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71600" y="2637000"/>
            <a:ext cx="5914800" cy="6284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71600" y="527400"/>
            <a:ext cx="5914800" cy="1914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71600" y="2637000"/>
            <a:ext cx="2886120" cy="6284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3502440" y="2637000"/>
            <a:ext cx="2886120" cy="6284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71600" y="527400"/>
            <a:ext cx="5914800" cy="1914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71600" y="527400"/>
            <a:ext cx="5914800" cy="8875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71600" y="527400"/>
            <a:ext cx="5914800" cy="1914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71600" y="2637000"/>
            <a:ext cx="288612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3502440" y="2637000"/>
            <a:ext cx="2886120" cy="6284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71600" y="5919840"/>
            <a:ext cx="288612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71600" y="527400"/>
            <a:ext cx="5914800" cy="1914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71600" y="2637000"/>
            <a:ext cx="2886120" cy="6284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3502440" y="2637000"/>
            <a:ext cx="288612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3502440" y="5919840"/>
            <a:ext cx="288612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71600" y="527400"/>
            <a:ext cx="5914800" cy="19144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71600" y="2637000"/>
            <a:ext cx="288612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3502440" y="2637000"/>
            <a:ext cx="288612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71600" y="5919840"/>
            <a:ext cx="5914800" cy="2997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1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14440" y="1621080"/>
            <a:ext cx="5829120" cy="344844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pt-BR" sz="4500" b="0" strike="noStrike" spc="-1">
                <a:solidFill>
                  <a:srgbClr val="000000"/>
                </a:solidFill>
                <a:latin typeface="Calibri Light"/>
              </a:rPr>
              <a:t>Clique para editar o título mestre</a:t>
            </a:r>
            <a:endParaRPr lang="pt-BR" sz="45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71600" y="9181440"/>
            <a:ext cx="1542600" cy="5270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F8E04F52-51C7-493A-B145-8288B78CDA01}" type="datetime">
              <a:rPr lang="pt-BR" sz="900" b="0" strike="noStrike" spc="-1">
                <a:solidFill>
                  <a:srgbClr val="8B8B8B"/>
                </a:solidFill>
                <a:latin typeface="Calibri"/>
              </a:rPr>
              <a:t>16/03/2022</a:t>
            </a:fld>
            <a:endParaRPr lang="pt-BR" sz="9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2271600" y="9181440"/>
            <a:ext cx="2314080" cy="5270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4843440" y="9181440"/>
            <a:ext cx="1542600" cy="5270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860B8A4-10D3-48D1-AD78-A669CAF0B043}" type="slidenum">
              <a:rPr lang="pt-BR" sz="9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pt-BR" sz="9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342720" y="2317680"/>
            <a:ext cx="6171840" cy="5744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100" b="0" strike="noStrike" spc="-1">
                <a:solidFill>
                  <a:srgbClr val="000000"/>
                </a:solidFill>
                <a:latin typeface="Calibri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500" b="0" strike="noStrike" spc="-1">
                <a:solidFill>
                  <a:srgbClr val="000000"/>
                </a:solidFill>
                <a:latin typeface="Calibri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350" b="0" strike="noStrike" spc="-1">
                <a:solidFill>
                  <a:srgbClr val="000000"/>
                </a:solidFill>
                <a:latin typeface="Calibri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350" b="0" strike="noStrike" spc="-1">
                <a:solidFill>
                  <a:srgbClr val="000000"/>
                </a:solidFill>
                <a:latin typeface="Calibri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B211223-FD00-45C0-B82F-6D7E0F036A2F}"/>
              </a:ext>
            </a:extLst>
          </p:cNvPr>
          <p:cNvSpPr/>
          <p:nvPr/>
        </p:nvSpPr>
        <p:spPr>
          <a:xfrm>
            <a:off x="368300" y="369532"/>
            <a:ext cx="6192838" cy="919198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5C92D65-44D0-42E6-8B4B-DE4DC49FE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9" y="7575531"/>
            <a:ext cx="1538847" cy="175427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C6DB10F-47F7-4A6C-AA35-8B6C80EA2F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06" y="6686643"/>
            <a:ext cx="1538848" cy="175427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36B748B-832C-4B54-89B5-AD5B38DB25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053" y="4798704"/>
            <a:ext cx="1056936" cy="120489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B54EB82-9275-45BF-B7E7-555932E7F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327" y="2569421"/>
            <a:ext cx="1294627" cy="147586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011EA7F-4CDD-4BB1-B8AF-95CA98DB48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484" y="8230147"/>
            <a:ext cx="853400" cy="97286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430FDE45-0394-4B6A-A7D5-39189F92DB3C}"/>
              </a:ext>
            </a:extLst>
          </p:cNvPr>
          <p:cNvSpPr txBox="1"/>
          <p:nvPr/>
        </p:nvSpPr>
        <p:spPr>
          <a:xfrm>
            <a:off x="3430691" y="7073679"/>
            <a:ext cx="1855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PRATICAR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341E0B3-5656-4B3F-8220-A3F9DAAE01CC}"/>
              </a:ext>
            </a:extLst>
          </p:cNvPr>
          <p:cNvSpPr txBox="1"/>
          <p:nvPr/>
        </p:nvSpPr>
        <p:spPr>
          <a:xfrm>
            <a:off x="1031477" y="4116604"/>
            <a:ext cx="1302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OUVIR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487A839-14CF-4A06-9268-4731D4BEF308}"/>
              </a:ext>
            </a:extLst>
          </p:cNvPr>
          <p:cNvSpPr txBox="1"/>
          <p:nvPr/>
        </p:nvSpPr>
        <p:spPr>
          <a:xfrm>
            <a:off x="904128" y="6250899"/>
            <a:ext cx="18877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ESCREVER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B92B38E-F6E9-4F1F-A807-BD6AA1ADEF4C}"/>
              </a:ext>
            </a:extLst>
          </p:cNvPr>
          <p:cNvSpPr txBox="1"/>
          <p:nvPr/>
        </p:nvSpPr>
        <p:spPr>
          <a:xfrm>
            <a:off x="1234434" y="2036049"/>
            <a:ext cx="1034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LER</a:t>
            </a:r>
          </a:p>
        </p:txBody>
      </p:sp>
      <p:graphicFrame>
        <p:nvGraphicFramePr>
          <p:cNvPr id="15" name="Tabela 14">
            <a:extLst>
              <a:ext uri="{FF2B5EF4-FFF2-40B4-BE49-F238E27FC236}">
                <a16:creationId xmlns:a16="http://schemas.microsoft.com/office/drawing/2014/main" id="{76101253-2FFC-4208-BB2B-6C7FE6DEFB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438891"/>
              </p:ext>
            </p:extLst>
          </p:nvPr>
        </p:nvGraphicFramePr>
        <p:xfrm>
          <a:off x="2950408" y="1856035"/>
          <a:ext cx="2418954" cy="4210044"/>
        </p:xfrm>
        <a:graphic>
          <a:graphicData uri="http://schemas.openxmlformats.org/drawingml/2006/table">
            <a:tbl>
              <a:tblPr firstRow="1" firstCol="1" bandRow="1">
                <a:tableStyleId>{C083E6E3-FA7D-4D7B-A595-EF9225AFEA82}</a:tableStyleId>
              </a:tblPr>
              <a:tblGrid>
                <a:gridCol w="2418954">
                  <a:extLst>
                    <a:ext uri="{9D8B030D-6E8A-4147-A177-3AD203B41FA5}">
                      <a16:colId xmlns:a16="http://schemas.microsoft.com/office/drawing/2014/main" val="3526248210"/>
                    </a:ext>
                  </a:extLst>
                </a:gridCol>
              </a:tblGrid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1 - Presente 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40391406"/>
                  </a:ext>
                </a:extLst>
              </a:tr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indent="0" algn="l">
                        <a:lnSpc>
                          <a:spcPct val="107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2 – Verbo To Be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9414070"/>
                  </a:ext>
                </a:extLst>
              </a:tr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baseline="0" dirty="0">
                          <a:solidFill>
                            <a:schemeClr val="bg1"/>
                          </a:solidFill>
                          <a:effectLst/>
                        </a:rPr>
                        <a:t>3 – </a:t>
                      </a: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Passado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9698371"/>
                  </a:ext>
                </a:extLst>
              </a:tr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4 – Adjetivos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2260637"/>
                  </a:ext>
                </a:extLst>
              </a:tr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5 - Artigos / Existe(m)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21907874"/>
                  </a:ext>
                </a:extLst>
              </a:tr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6 – Plural / Pronomes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9668063"/>
                  </a:ext>
                </a:extLst>
              </a:tr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7 – Futuro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97599321"/>
                  </a:ext>
                </a:extLst>
              </a:tr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8 – Advérbios / Preposições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16438573"/>
                  </a:ext>
                </a:extLst>
              </a:tr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9 - Tempo Progressivo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3499429"/>
                  </a:ext>
                </a:extLst>
              </a:tr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10 – Modais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07303718"/>
                  </a:ext>
                </a:extLst>
              </a:tr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11 - Comparativo / Superlativo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9376658"/>
                  </a:ext>
                </a:extLst>
              </a:tr>
              <a:tr h="3508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bg1"/>
                          </a:solidFill>
                          <a:effectLst/>
                        </a:rPr>
                        <a:t>12 - Presente Perfeito</a:t>
                      </a:r>
                      <a:endParaRPr lang="pt-BR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5672231"/>
                  </a:ext>
                </a:extLst>
              </a:tr>
            </a:tbl>
          </a:graphicData>
        </a:graphic>
      </p:graphicFrame>
      <p:sp>
        <p:nvSpPr>
          <p:cNvPr id="16" name="CaixaDeTexto 15">
            <a:extLst>
              <a:ext uri="{FF2B5EF4-FFF2-40B4-BE49-F238E27FC236}">
                <a16:creationId xmlns:a16="http://schemas.microsoft.com/office/drawing/2014/main" id="{4CE430C7-22BE-48BC-BFEA-E331DC618B47}"/>
              </a:ext>
            </a:extLst>
          </p:cNvPr>
          <p:cNvSpPr txBox="1"/>
          <p:nvPr/>
        </p:nvSpPr>
        <p:spPr>
          <a:xfrm>
            <a:off x="545507" y="733442"/>
            <a:ext cx="19239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TrainUp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2D56B19-77C9-4D2C-9336-EC81921B08F7}"/>
              </a:ext>
            </a:extLst>
          </p:cNvPr>
          <p:cNvSpPr txBox="1"/>
          <p:nvPr/>
        </p:nvSpPr>
        <p:spPr>
          <a:xfrm>
            <a:off x="4459684" y="617840"/>
            <a:ext cx="1454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accent4"/>
                </a:solidFill>
              </a:rPr>
              <a:t>Ebook 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280FBC4D-CCC7-447C-9C9E-2949471E2910}"/>
              </a:ext>
            </a:extLst>
          </p:cNvPr>
          <p:cNvSpPr txBox="1"/>
          <p:nvPr/>
        </p:nvSpPr>
        <p:spPr>
          <a:xfrm>
            <a:off x="5027107" y="1067967"/>
            <a:ext cx="1503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i="1" dirty="0">
                <a:solidFill>
                  <a:schemeClr val="accent4"/>
                </a:solidFill>
              </a:rPr>
              <a:t>12 Lições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ACAC105D-547F-484B-A406-649CE1216D55}"/>
              </a:ext>
            </a:extLst>
          </p:cNvPr>
          <p:cNvSpPr txBox="1"/>
          <p:nvPr/>
        </p:nvSpPr>
        <p:spPr>
          <a:xfrm>
            <a:off x="5120768" y="1447665"/>
            <a:ext cx="603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para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BAF1ECF-8D36-4F6D-A039-2499A36980A9}"/>
              </a:ext>
            </a:extLst>
          </p:cNvPr>
          <p:cNvSpPr txBox="1"/>
          <p:nvPr/>
        </p:nvSpPr>
        <p:spPr>
          <a:xfrm rot="16200000">
            <a:off x="3822485" y="4046002"/>
            <a:ext cx="4285532" cy="132343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accent4"/>
                </a:solidFill>
              </a:rPr>
              <a:t>FLUÊNCIA</a:t>
            </a: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15DB4197-052E-4B99-AE8E-D5566E123B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65246" y="6982367"/>
            <a:ext cx="1555715" cy="155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73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05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6DF3FAA-7AD6-4C3F-B975-BF304E52D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45" t="17183" r="14239" b="21188"/>
          <a:stretch/>
        </p:blipFill>
        <p:spPr>
          <a:xfrm>
            <a:off x="523373" y="959276"/>
            <a:ext cx="5576637" cy="237624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E1AE12A-AB7A-4BE9-84A3-26EAC4A5EC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23" t="23892" r="14562" b="28989"/>
          <a:stretch/>
        </p:blipFill>
        <p:spPr>
          <a:xfrm>
            <a:off x="523373" y="3443006"/>
            <a:ext cx="5576637" cy="181676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B0D00E8-2571-4E2C-B848-7E5D43D0B5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45" t="27611" r="14240" b="14069"/>
          <a:stretch/>
        </p:blipFill>
        <p:spPr>
          <a:xfrm>
            <a:off x="523372" y="5367262"/>
            <a:ext cx="5576638" cy="224867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C48B11F9-F2D7-4814-BA97-5333C91E22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45" t="35749" r="13275" b="31487"/>
          <a:stretch/>
        </p:blipFill>
        <p:spPr>
          <a:xfrm>
            <a:off x="523372" y="7736252"/>
            <a:ext cx="5642810" cy="1263316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79295297-361E-43CE-91C8-38C23CBC881C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2027198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05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2" descr="There is / There are - Games to learn English | Games to learn English">
            <a:extLst>
              <a:ext uri="{FF2B5EF4-FFF2-40B4-BE49-F238E27FC236}">
                <a16:creationId xmlns:a16="http://schemas.microsoft.com/office/drawing/2014/main" id="{A7D28ED2-5E0F-48F3-890E-1C08BC7DB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95" y="1066572"/>
            <a:ext cx="6194810" cy="437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Usando o verbo “haver” em inglês - there was X there were - inFlux Blog">
            <a:extLst>
              <a:ext uri="{FF2B5EF4-FFF2-40B4-BE49-F238E27FC236}">
                <a16:creationId xmlns:a16="http://schemas.microsoft.com/office/drawing/2014/main" id="{607FAB73-C82A-45B2-ADA6-420FCB436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509" y="5213183"/>
            <a:ext cx="438150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15308433-2B9F-4091-961C-BF1AA78AAFA0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1616186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06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2" descr="Nenhuma descrição de foto disponível.">
            <a:extLst>
              <a:ext uri="{FF2B5EF4-FFF2-40B4-BE49-F238E27FC236}">
                <a16:creationId xmlns:a16="http://schemas.microsoft.com/office/drawing/2014/main" id="{1BBB1489-C93F-4233-9FD9-A214D3290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391" y="1123545"/>
            <a:ext cx="4765217" cy="4765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F94F7D73-E574-4463-9EB6-D445E76265C8}"/>
              </a:ext>
            </a:extLst>
          </p:cNvPr>
          <p:cNvSpPr txBox="1"/>
          <p:nvPr/>
        </p:nvSpPr>
        <p:spPr>
          <a:xfrm>
            <a:off x="1868557" y="6196615"/>
            <a:ext cx="3076422" cy="283372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pt-BR" sz="1200" b="0" i="0" dirty="0">
                <a:solidFill>
                  <a:srgbClr val="0D6EFD"/>
                </a:solidFill>
                <a:effectLst/>
                <a:latin typeface="system-ui"/>
              </a:rPr>
              <a:t>1.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How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many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pt-BR" sz="1200" b="1" i="0" dirty="0" err="1">
                <a:solidFill>
                  <a:srgbClr val="0D6EFD"/>
                </a:solidFill>
                <a:effectLst/>
                <a:latin typeface="system-ui"/>
              </a:rPr>
              <a:t>houses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do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you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have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?</a:t>
            </a:r>
            <a:b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</a:br>
            <a:r>
              <a:rPr lang="pt-BR" sz="1200" b="0" i="1" dirty="0">
                <a:solidFill>
                  <a:srgbClr val="212529"/>
                </a:solidFill>
                <a:effectLst/>
                <a:latin typeface="system-ui"/>
              </a:rPr>
              <a:t>Quantas casas você tem?</a:t>
            </a:r>
            <a:endParaRPr lang="pt-BR" sz="1200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pt-BR" sz="1200" b="0" i="0" dirty="0">
                <a:solidFill>
                  <a:srgbClr val="0D6EFD"/>
                </a:solidFill>
                <a:effectLst/>
                <a:latin typeface="system-ui"/>
              </a:rPr>
              <a:t>2.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How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many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pt-BR" sz="1200" b="1" i="0" dirty="0">
                <a:solidFill>
                  <a:srgbClr val="0D6EFD"/>
                </a:solidFill>
                <a:effectLst/>
                <a:latin typeface="system-ui"/>
              </a:rPr>
              <a:t>books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do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you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read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 per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year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?</a:t>
            </a:r>
            <a:b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</a:br>
            <a:r>
              <a:rPr lang="pt-BR" sz="1200" b="0" i="1" dirty="0">
                <a:solidFill>
                  <a:srgbClr val="212529"/>
                </a:solidFill>
                <a:effectLst/>
                <a:latin typeface="system-ui"/>
              </a:rPr>
              <a:t>Quantos livros você lê por ano?</a:t>
            </a:r>
            <a:endParaRPr lang="pt-BR" sz="1200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pt-BR" sz="1200" b="0" i="0" dirty="0">
                <a:solidFill>
                  <a:srgbClr val="0D6EFD"/>
                </a:solidFill>
                <a:effectLst/>
                <a:latin typeface="system-ui"/>
              </a:rPr>
              <a:t>3.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What are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your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favorite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pt-BR" sz="1200" b="1" i="0" dirty="0" err="1">
                <a:solidFill>
                  <a:srgbClr val="0D6EFD"/>
                </a:solidFill>
                <a:effectLst/>
                <a:latin typeface="system-ui"/>
              </a:rPr>
              <a:t>colors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?</a:t>
            </a:r>
            <a:b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</a:br>
            <a:r>
              <a:rPr lang="pt-BR" sz="1200" b="0" i="1" dirty="0">
                <a:solidFill>
                  <a:srgbClr val="212529"/>
                </a:solidFill>
                <a:effectLst/>
                <a:latin typeface="system-ui"/>
              </a:rPr>
              <a:t>Quais são suas cores favoritas?</a:t>
            </a:r>
            <a:endParaRPr lang="pt-BR" sz="1200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pt-BR" sz="1200" b="0" i="0" dirty="0">
                <a:solidFill>
                  <a:srgbClr val="0D6EFD"/>
                </a:solidFill>
                <a:effectLst/>
                <a:latin typeface="system-ui"/>
              </a:rPr>
              <a:t>4.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How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many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pt-BR" sz="1200" b="1" i="0" dirty="0" err="1">
                <a:solidFill>
                  <a:srgbClr val="0D6EFD"/>
                </a:solidFill>
                <a:effectLst/>
                <a:latin typeface="system-ui"/>
              </a:rPr>
              <a:t>shirts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do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you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pt-BR" sz="1200" b="0" i="0" dirty="0" err="1">
                <a:solidFill>
                  <a:srgbClr val="212529"/>
                </a:solidFill>
                <a:effectLst/>
                <a:latin typeface="system-ui"/>
              </a:rPr>
              <a:t>have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?</a:t>
            </a:r>
            <a:b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</a:br>
            <a:r>
              <a:rPr lang="pt-BR" sz="1200" b="0" i="1" dirty="0">
                <a:solidFill>
                  <a:srgbClr val="212529"/>
                </a:solidFill>
                <a:effectLst/>
                <a:latin typeface="system-ui"/>
              </a:rPr>
              <a:t>Quantas camisas você tem?</a:t>
            </a:r>
            <a:endParaRPr lang="pt-BR" sz="1200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pt-BR" sz="1200" b="0" i="0" dirty="0">
                <a:solidFill>
                  <a:srgbClr val="0D6EFD"/>
                </a:solidFill>
                <a:effectLst/>
                <a:latin typeface="system-ui"/>
              </a:rPr>
              <a:t>5.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Do the </a:t>
            </a:r>
            <a:r>
              <a:rPr lang="pt-BR" sz="1200" b="1" i="0" dirty="0">
                <a:solidFill>
                  <a:srgbClr val="0D6EFD"/>
                </a:solidFill>
                <a:effectLst/>
                <a:latin typeface="system-ui"/>
              </a:rPr>
              <a:t>boys</a:t>
            </a:r>
            <a: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  <a:t> play soccer?</a:t>
            </a:r>
            <a:br>
              <a:rPr lang="pt-BR" sz="1200" b="0" i="0" dirty="0">
                <a:solidFill>
                  <a:srgbClr val="212529"/>
                </a:solidFill>
                <a:effectLst/>
                <a:latin typeface="system-ui"/>
              </a:rPr>
            </a:br>
            <a:r>
              <a:rPr lang="pt-BR" sz="1200" b="0" i="1" dirty="0">
                <a:solidFill>
                  <a:srgbClr val="212529"/>
                </a:solidFill>
                <a:effectLst/>
                <a:latin typeface="system-ui"/>
              </a:rPr>
              <a:t>Os meninos jogam futebol?</a:t>
            </a:r>
            <a:endParaRPr lang="pt-BR" sz="1200" b="0" i="0" dirty="0">
              <a:solidFill>
                <a:srgbClr val="212529"/>
              </a:solidFill>
              <a:effectLst/>
              <a:latin typeface="system-u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123F565-33B7-4434-BC71-5C1979F8C3C3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2860279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05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4" descr="20 examples of pronouns in a sentence - English Grammar Here">
            <a:extLst>
              <a:ext uri="{FF2B5EF4-FFF2-40B4-BE49-F238E27FC236}">
                <a16:creationId xmlns:a16="http://schemas.microsoft.com/office/drawing/2014/main" id="{C44AC9BD-D4AC-4771-B5A3-31700EDE0A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58"/>
          <a:stretch/>
        </p:blipFill>
        <p:spPr bwMode="auto">
          <a:xfrm>
            <a:off x="1432855" y="894942"/>
            <a:ext cx="3727595" cy="5080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D73EE11-712D-4248-82C5-47205E097B41}"/>
              </a:ext>
            </a:extLst>
          </p:cNvPr>
          <p:cNvSpPr txBox="1"/>
          <p:nvPr/>
        </p:nvSpPr>
        <p:spPr>
          <a:xfrm>
            <a:off x="412081" y="6079131"/>
            <a:ext cx="576914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solidFill>
                  <a:srgbClr val="404040"/>
                </a:solidFill>
                <a:latin typeface="Open Sans" panose="020B0606030504020204" pitchFamily="34" charset="0"/>
              </a:rPr>
              <a:t>O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 </a:t>
            </a:r>
            <a:r>
              <a:rPr lang="pt-BR" sz="1200" b="1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subject</a:t>
            </a:r>
            <a:r>
              <a:rPr lang="pt-BR" sz="1200" b="1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1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pronouns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são os pronomes que indicam o sujeito da ação verbal.</a:t>
            </a:r>
          </a:p>
          <a:p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- I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pt-BR" sz="1200" b="0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read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a new romance </a:t>
            </a:r>
            <a:r>
              <a:rPr lang="pt-BR" sz="1200" b="0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this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0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week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. (Eu li um romance novo esta semana.)</a:t>
            </a:r>
          </a:p>
          <a:p>
            <a:endParaRPr lang="pt-BR" sz="1200" dirty="0">
              <a:solidFill>
                <a:srgbClr val="404040"/>
              </a:solidFill>
              <a:latin typeface="Open Sans" panose="020B0606030504020204" pitchFamily="34" charset="0"/>
            </a:endParaRPr>
          </a:p>
          <a:p>
            <a:r>
              <a:rPr lang="pt-BR" sz="120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Os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1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Object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1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pronouns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(pronomes objetos)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: sujeitos que recebem a ação. No português, são os pronomes pessoais do caso oblíquo.</a:t>
            </a:r>
          </a:p>
          <a:p>
            <a:pPr marL="171450" indent="-171450">
              <a:buFontTx/>
              <a:buChar char="-"/>
            </a:pP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I </a:t>
            </a:r>
            <a:r>
              <a:rPr lang="pt-BR" sz="1200" b="0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love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pt-BR" sz="1200" b="1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my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1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parents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. (Eu amo meus pais)</a:t>
            </a:r>
          </a:p>
          <a:p>
            <a:pPr marL="171450" indent="-171450">
              <a:buFontTx/>
              <a:buChar char="-"/>
            </a:pP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I </a:t>
            </a:r>
            <a:r>
              <a:rPr lang="pt-BR" sz="1200" b="0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love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them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. (Eu amo eles)</a:t>
            </a:r>
          </a:p>
          <a:p>
            <a:pPr marL="171450" indent="-171450">
              <a:buFontTx/>
              <a:buChar char="-"/>
            </a:pPr>
            <a:endParaRPr lang="pt-BR" sz="1200" dirty="0">
              <a:solidFill>
                <a:srgbClr val="404040"/>
              </a:solidFill>
              <a:latin typeface="Open Sans" panose="020B0606030504020204" pitchFamily="34" charset="0"/>
            </a:endParaRPr>
          </a:p>
          <a:p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Os 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pronomes possessivos (</a:t>
            </a:r>
            <a:r>
              <a:rPr lang="pt-BR" sz="1200" b="1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possessive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1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adjectives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) 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são utilizados para indicar a posse de algo.</a:t>
            </a:r>
          </a:p>
          <a:p>
            <a:r>
              <a:rPr lang="pt-BR" sz="1200" dirty="0">
                <a:solidFill>
                  <a:srgbClr val="404040"/>
                </a:solidFill>
                <a:latin typeface="Open Sans" panose="020B0606030504020204" pitchFamily="34" charset="0"/>
              </a:rPr>
              <a:t>- </a:t>
            </a:r>
            <a:r>
              <a:rPr lang="pt-BR" sz="1200" b="1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His 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dog is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black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.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(O cachorro dele é preto.)</a:t>
            </a:r>
          </a:p>
          <a:p>
            <a:endParaRPr lang="pt-BR" sz="1200" dirty="0">
              <a:solidFill>
                <a:srgbClr val="404040"/>
              </a:solidFill>
              <a:latin typeface="Open Sans" panose="020B0606030504020204" pitchFamily="34" charset="0"/>
            </a:endParaRPr>
          </a:p>
          <a:p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Os </a:t>
            </a:r>
            <a:r>
              <a:rPr lang="pt-BR" sz="1200" b="1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possessive</a:t>
            </a:r>
            <a:r>
              <a:rPr lang="pt-BR" sz="1200" b="1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1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pronouns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(pronomes possessivos substantivos) funcionam como substantivos, substituindo-os na frase.</a:t>
            </a:r>
          </a:p>
          <a:p>
            <a:r>
              <a:rPr lang="pt-BR" sz="1200" dirty="0">
                <a:solidFill>
                  <a:srgbClr val="404040"/>
                </a:solidFill>
                <a:latin typeface="Open Sans" panose="020B0606030504020204" pitchFamily="34" charset="0"/>
              </a:rPr>
              <a:t>-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This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pen is </a:t>
            </a:r>
            <a:r>
              <a:rPr lang="pt-BR" sz="1200" b="1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mine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. (Essa caneta é minha.)</a:t>
            </a:r>
          </a:p>
          <a:p>
            <a:endParaRPr lang="pt-BR" sz="12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Os 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pronomes reflexivos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(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reflexive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pronouns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) são termos utilizados quando uma ação praticada pelo sujeito incide sobre ele mesmo.</a:t>
            </a:r>
          </a:p>
          <a:p>
            <a:r>
              <a:rPr lang="pt-BR" sz="1200" dirty="0">
                <a:solidFill>
                  <a:srgbClr val="404040"/>
                </a:solidFill>
                <a:latin typeface="Open Sans" panose="020B0606030504020204" pitchFamily="34" charset="0"/>
              </a:rPr>
              <a:t>- </a:t>
            </a:r>
            <a:r>
              <a:rPr lang="en-US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How did you cut yourself? (Como </a:t>
            </a:r>
            <a:r>
              <a:rPr lang="en-US" sz="1200" b="0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você</a:t>
            </a:r>
            <a:r>
              <a:rPr lang="en-US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se </a:t>
            </a:r>
            <a:r>
              <a:rPr lang="en-US" sz="1200" b="0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cortou</a:t>
            </a:r>
            <a:r>
              <a:rPr lang="en-US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?)</a:t>
            </a:r>
            <a:endParaRPr lang="pt-BR" sz="12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pt-BR" sz="12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endParaRPr lang="pt-BR" sz="1200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E1D55D2-14DB-4ADF-8AC1-97C8F86BE805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2108105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806568" y="550799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05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553FC2D-99DB-4E66-B0B6-4E2C83D040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360" y="1146924"/>
            <a:ext cx="4866973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2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Função reflexiva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Ocorre quando a ação do verbo recai sobre o próprio sujeito.</a:t>
            </a:r>
            <a:endParaRPr kumimoji="0" lang="pt-BR" altLang="pt-B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200" b="1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2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Exemplo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:</a:t>
            </a:r>
            <a:endParaRPr kumimoji="0" lang="pt-BR" altLang="pt-BR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The boy 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cut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 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himself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 with a 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knife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. (O garoto se cortou com uma faca.)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39498DB-A996-4E13-A077-103089C6CC02}"/>
              </a:ext>
            </a:extLst>
          </p:cNvPr>
          <p:cNvSpPr txBox="1"/>
          <p:nvPr/>
        </p:nvSpPr>
        <p:spPr>
          <a:xfrm>
            <a:off x="377688" y="2454965"/>
            <a:ext cx="58293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pt-BR" sz="1200" b="1" dirty="0">
                <a:solidFill>
                  <a:srgbClr val="C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Função enfática</a:t>
            </a:r>
          </a:p>
          <a:p>
            <a:pPr algn="l" fontAlgn="base"/>
            <a:r>
              <a:rPr 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Na função enfática, o pronome reflexivo é usado para dar ênfase à pessoa que pratica a ação.</a:t>
            </a:r>
          </a:p>
          <a:p>
            <a:pPr algn="l" fontAlgn="base"/>
            <a:endParaRPr lang="pt-BR" sz="1200" dirty="0">
              <a:solidFill>
                <a:srgbClr val="404040"/>
              </a:solidFill>
              <a:latin typeface="Open Sans" panose="020B0606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b="1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Exemplo</a:t>
            </a:r>
            <a:r>
              <a:rPr kumimoji="0" lang="pt-BR" altLang="pt-BR" sz="10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:</a:t>
            </a:r>
            <a:endParaRPr kumimoji="0" lang="pt-BR" altLang="pt-BR" sz="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Amanda 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wrote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 the 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letter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 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herself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. (A própria Amanda escreveu a carta.)</a:t>
            </a:r>
          </a:p>
          <a:p>
            <a:pPr algn="l" fontAlgn="base"/>
            <a:endParaRPr lang="pt-BR" sz="12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algn="l" fontAlgn="base"/>
            <a:endParaRPr lang="pt-BR" sz="1200" dirty="0">
              <a:solidFill>
                <a:srgbClr val="40404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algn="l" fontAlgn="base"/>
            <a:endParaRPr lang="pt-BR" sz="1200" dirty="0">
              <a:solidFill>
                <a:srgbClr val="40404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0326364-F8FC-44B4-95C3-9B58FFAF7F4C}"/>
              </a:ext>
            </a:extLst>
          </p:cNvPr>
          <p:cNvSpPr txBox="1"/>
          <p:nvPr/>
        </p:nvSpPr>
        <p:spPr>
          <a:xfrm>
            <a:off x="377688" y="4122003"/>
            <a:ext cx="58293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pt-BR" sz="1200" b="1" dirty="0">
                <a:solidFill>
                  <a:srgbClr val="C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Função idiomática</a:t>
            </a:r>
          </a:p>
          <a:p>
            <a:pPr algn="l" fontAlgn="base"/>
            <a:r>
              <a:rPr 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O pronome é precedido pela preposição by.</a:t>
            </a:r>
          </a:p>
          <a:p>
            <a:pPr algn="l" fontAlgn="base"/>
            <a:r>
              <a:rPr 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Nesse caso, o sujeito pratica a ação sem ajuda ou companhia de outra pessoa, ou seja, pratica a ação sozinho.</a:t>
            </a:r>
          </a:p>
          <a:p>
            <a:pPr algn="l" fontAlgn="base"/>
            <a:endParaRPr lang="pt-BR" sz="1200" b="1" dirty="0">
              <a:solidFill>
                <a:srgbClr val="40404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b="1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Exemplo: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Did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you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 go to 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school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 by yourself? (Você foi à escola sozinho?)</a:t>
            </a:r>
          </a:p>
          <a:p>
            <a:pPr algn="l" fontAlgn="base"/>
            <a:endParaRPr lang="pt-BR" sz="1200" dirty="0">
              <a:solidFill>
                <a:srgbClr val="40404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algn="l" fontAlgn="base"/>
            <a:endParaRPr lang="pt-BR" sz="1200" dirty="0">
              <a:solidFill>
                <a:srgbClr val="40404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algn="l" fontAlgn="base"/>
            <a:endParaRPr lang="pt-BR" sz="1200" dirty="0">
              <a:solidFill>
                <a:srgbClr val="40404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7A8D69ED-FFEE-46BC-ADC9-318B870E3A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360" y="6535867"/>
            <a:ext cx="572062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b="1" dirty="0">
                <a:solidFill>
                  <a:srgbClr val="C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Each </a:t>
            </a:r>
            <a:r>
              <a:rPr lang="pt-BR" altLang="pt-BR" sz="1200" b="1" dirty="0" err="1">
                <a:solidFill>
                  <a:srgbClr val="C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other</a:t>
            </a:r>
            <a:endParaRPr lang="pt-BR" altLang="pt-BR" sz="1200" b="1" dirty="0">
              <a:solidFill>
                <a:srgbClr val="C0000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O </a:t>
            </a:r>
            <a:r>
              <a:rPr kumimoji="0" lang="pt-BR" altLang="pt-BR" sz="1200" b="0" i="1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each 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other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 é empregado quando o sujeito 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da frase faz referência a duas pessoas ou coisas. Indica reciprocidade.</a:t>
            </a:r>
            <a:endParaRPr kumimoji="0" lang="pt-BR" altLang="pt-BR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b="1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Exemplo: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Natalie and John 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kissed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 each 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other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. (Natalie e John se beijaram.)</a:t>
            </a: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119048C8-92E0-4A8A-AF9C-D8086A5EFE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361" y="7717262"/>
            <a:ext cx="5720628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b="1" dirty="0">
                <a:solidFill>
                  <a:srgbClr val="C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One </a:t>
            </a:r>
            <a:r>
              <a:rPr lang="pt-BR" altLang="pt-BR" sz="1200" b="1" dirty="0" err="1">
                <a:solidFill>
                  <a:srgbClr val="C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another</a:t>
            </a:r>
            <a:endParaRPr lang="pt-BR" altLang="pt-BR" sz="1200" b="1" dirty="0">
              <a:solidFill>
                <a:srgbClr val="C0000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O </a:t>
            </a:r>
            <a:r>
              <a:rPr kumimoji="0" lang="pt-BR" altLang="pt-BR" sz="1200" b="0" i="1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one </a:t>
            </a:r>
            <a:r>
              <a:rPr kumimoji="0" lang="pt-BR" altLang="pt-BR" sz="1200" b="0" i="1" u="none" strike="noStrike" cap="none" normalizeH="0" baseline="0" dirty="0" err="1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another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 é empregado quando o sujeito da frase faz referência a mais de duas pessoas ou coisas e também indica reciprocidade.</a:t>
            </a:r>
            <a:endParaRPr kumimoji="0" lang="pt-BR" altLang="pt-BR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t-BR" altLang="pt-BR" sz="1200" b="1" dirty="0">
              <a:solidFill>
                <a:srgbClr val="40404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b="1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Exemplo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:</a:t>
            </a:r>
            <a:endParaRPr kumimoji="0" lang="pt-BR" altLang="pt-BR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They 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kissed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 one </a:t>
            </a:r>
            <a:r>
              <a:rPr lang="pt-BR" altLang="pt-BR" sz="1200" dirty="0" err="1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another</a:t>
            </a: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. (Eles beijaram-se uns aos outros.)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t-BR" altLang="pt-BR" sz="1200" dirty="0">
              <a:solidFill>
                <a:srgbClr val="40404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dirty="0">
                <a:solidFill>
                  <a:srgbClr val="40404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Em ambos os casos, o verbo da frase recai sobre essas pessoas ou coisas.</a:t>
            </a:r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219DA602-F721-484E-B562-1C3580010ABF}"/>
              </a:ext>
            </a:extLst>
          </p:cNvPr>
          <p:cNvCxnSpPr/>
          <p:nvPr/>
        </p:nvCxnSpPr>
        <p:spPr>
          <a:xfrm>
            <a:off x="1299411" y="6060995"/>
            <a:ext cx="37297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CAE0B36-0544-4A5A-8E86-EBC84A8B2EA5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30402737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07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122" name="Picture 2" descr="Test English - Prepare for your English exam">
            <a:extLst>
              <a:ext uri="{FF2B5EF4-FFF2-40B4-BE49-F238E27FC236}">
                <a16:creationId xmlns:a16="http://schemas.microsoft.com/office/drawing/2014/main" id="{9581AE57-C644-45DC-A9B6-8B2DE2438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261" y="1379393"/>
            <a:ext cx="5721478" cy="5714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E52FA3F-63C0-4451-852B-97C8C9225085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39968560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08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2" descr="adverbs | Adverbs, English grammar, English study">
            <a:extLst>
              <a:ext uri="{FF2B5EF4-FFF2-40B4-BE49-F238E27FC236}">
                <a16:creationId xmlns:a16="http://schemas.microsoft.com/office/drawing/2014/main" id="{084E019E-CFFC-4FC5-B49C-A2DA002700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86"/>
          <a:stretch/>
        </p:blipFill>
        <p:spPr bwMode="auto">
          <a:xfrm>
            <a:off x="533063" y="838020"/>
            <a:ext cx="5791873" cy="3085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KEY TO ENGLISH PREPOSITIONS IN ENGLISH GRAMMAR. LESSONS FOR BEGINNERS AND  INTERMEDIATE LEVEL - YouTube">
            <a:extLst>
              <a:ext uri="{FF2B5EF4-FFF2-40B4-BE49-F238E27FC236}">
                <a16:creationId xmlns:a16="http://schemas.microsoft.com/office/drawing/2014/main" id="{21FA96FE-31EA-432F-8A08-EAB723F70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694" y="6355463"/>
            <a:ext cx="5717191" cy="321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97562AC-9085-4265-93E1-90BE728383CC}"/>
              </a:ext>
            </a:extLst>
          </p:cNvPr>
          <p:cNvSpPr txBox="1"/>
          <p:nvPr/>
        </p:nvSpPr>
        <p:spPr>
          <a:xfrm>
            <a:off x="570403" y="4009767"/>
            <a:ext cx="5769142" cy="2769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Antes do verbo principal</a:t>
            </a:r>
          </a:p>
          <a:p>
            <a:pPr fontAlgn="base"/>
            <a:r>
              <a:rPr lang="pt-BR" sz="1200" b="0" i="1" dirty="0">
                <a:solidFill>
                  <a:srgbClr val="264156"/>
                </a:solidFill>
                <a:effectLst/>
                <a:latin typeface="Droid Serif"/>
              </a:rPr>
              <a:t>He </a:t>
            </a:r>
            <a:r>
              <a:rPr lang="pt-BR" sz="1200" b="0" i="1" dirty="0" err="1">
                <a:solidFill>
                  <a:srgbClr val="264156"/>
                </a:solidFill>
                <a:effectLst/>
                <a:latin typeface="Droid Serif"/>
              </a:rPr>
              <a:t>always</a:t>
            </a:r>
            <a:r>
              <a:rPr lang="pt-BR" sz="1200" b="0" i="1" dirty="0">
                <a:solidFill>
                  <a:srgbClr val="264156"/>
                </a:solidFill>
                <a:effectLst/>
                <a:latin typeface="Droid Serif"/>
              </a:rPr>
              <a:t> drinks </a:t>
            </a:r>
            <a:r>
              <a:rPr lang="pt-BR" sz="1200" b="0" i="1" dirty="0" err="1">
                <a:solidFill>
                  <a:srgbClr val="264156"/>
                </a:solidFill>
                <a:effectLst/>
                <a:latin typeface="Droid Serif"/>
              </a:rPr>
              <a:t>coffee</a:t>
            </a:r>
            <a:r>
              <a:rPr lang="pt-BR" sz="1200" b="0" i="1" dirty="0">
                <a:solidFill>
                  <a:srgbClr val="264156"/>
                </a:solidFill>
                <a:effectLst/>
                <a:latin typeface="Droid Serif"/>
              </a:rPr>
              <a:t> after </a:t>
            </a:r>
            <a:r>
              <a:rPr lang="pt-BR" sz="1200" b="0" i="1" dirty="0" err="1">
                <a:solidFill>
                  <a:srgbClr val="264156"/>
                </a:solidFill>
                <a:effectLst/>
                <a:latin typeface="Droid Serif"/>
              </a:rPr>
              <a:t>lunch</a:t>
            </a:r>
            <a:r>
              <a:rPr lang="pt-BR" sz="1200" b="0" i="0" dirty="0">
                <a:solidFill>
                  <a:srgbClr val="264156"/>
                </a:solidFill>
                <a:effectLst/>
                <a:latin typeface="Droid Serif"/>
              </a:rPr>
              <a:t>. (Ele sempre bebe café depois do almoço.)</a:t>
            </a:r>
            <a:endParaRPr lang="pt-BR" sz="1200" b="1" dirty="0">
              <a:solidFill>
                <a:srgbClr val="404040"/>
              </a:solidFill>
              <a:latin typeface="Open Sans" panose="020B0606030504020204" pitchFamily="34" charset="0"/>
            </a:endParaRPr>
          </a:p>
          <a:p>
            <a:pPr fontAlgn="base"/>
            <a:endParaRPr lang="pt-BR" sz="1200" b="1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algn="l" fontAlgn="base"/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Depois do verbo auxiliar</a:t>
            </a:r>
          </a:p>
          <a:p>
            <a:pPr algn="l" fontAlgn="base"/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Sempre que uma frase tiver um verbo auxiliar e ele não for o verbo to be, o advérbio deve ser posicionado imediatamente depois dele.</a:t>
            </a:r>
          </a:p>
          <a:p>
            <a:pPr fontAlgn="base"/>
            <a:r>
              <a:rPr lang="pt-BR" sz="1200" b="0" i="1" dirty="0">
                <a:solidFill>
                  <a:srgbClr val="264156"/>
                </a:solidFill>
                <a:effectLst/>
                <a:latin typeface="Droid Serif"/>
              </a:rPr>
              <a:t>She has </a:t>
            </a:r>
            <a:r>
              <a:rPr lang="pt-BR" sz="1200" b="0" i="1" dirty="0" err="1">
                <a:solidFill>
                  <a:srgbClr val="264156"/>
                </a:solidFill>
                <a:effectLst/>
                <a:latin typeface="Droid Serif"/>
              </a:rPr>
              <a:t>never</a:t>
            </a:r>
            <a:r>
              <a:rPr lang="pt-BR" sz="1200" b="0" i="1" dirty="0">
                <a:solidFill>
                  <a:srgbClr val="264156"/>
                </a:solidFill>
                <a:effectLst/>
                <a:latin typeface="Droid Serif"/>
              </a:rPr>
              <a:t> </a:t>
            </a:r>
            <a:r>
              <a:rPr lang="pt-BR" sz="1200" b="0" i="1" dirty="0" err="1">
                <a:solidFill>
                  <a:srgbClr val="264156"/>
                </a:solidFill>
                <a:effectLst/>
                <a:latin typeface="Droid Serif"/>
              </a:rPr>
              <a:t>been</a:t>
            </a:r>
            <a:r>
              <a:rPr lang="pt-BR" sz="1200" b="0" i="1" dirty="0">
                <a:solidFill>
                  <a:srgbClr val="264156"/>
                </a:solidFill>
                <a:effectLst/>
                <a:latin typeface="Droid Serif"/>
              </a:rPr>
              <a:t> to Australia</a:t>
            </a:r>
            <a:r>
              <a:rPr lang="pt-BR" sz="1200" b="0" i="0" dirty="0">
                <a:solidFill>
                  <a:srgbClr val="264156"/>
                </a:solidFill>
                <a:effectLst/>
                <a:latin typeface="Droid Serif"/>
              </a:rPr>
              <a:t>. (Ela nunca esteve na Austrália.)</a:t>
            </a:r>
          </a:p>
          <a:p>
            <a:pPr fontAlgn="base"/>
            <a:endParaRPr lang="pt-BR" sz="1200" dirty="0">
              <a:solidFill>
                <a:srgbClr val="264156"/>
              </a:solidFill>
              <a:latin typeface="Droid Serif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b="1" dirty="0">
                <a:solidFill>
                  <a:srgbClr val="404040"/>
                </a:solidFill>
                <a:latin typeface="Open Sans" panose="020B0606030504020204" pitchFamily="34" charset="0"/>
              </a:rPr>
              <a:t>Não posicionar entre um verbo e um objeto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Geralmente os advérbios não são posicionados entre um verbo e um objeto.</a:t>
            </a:r>
            <a:endParaRPr kumimoji="0" lang="pt-BR" altLang="pt-BR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200" dirty="0">
                <a:solidFill>
                  <a:srgbClr val="264156"/>
                </a:solidFill>
                <a:latin typeface="Droid Serif"/>
              </a:rPr>
              <a:t>I </a:t>
            </a:r>
            <a:r>
              <a:rPr lang="pt-BR" altLang="pt-BR" sz="1200" dirty="0" err="1">
                <a:solidFill>
                  <a:srgbClr val="264156"/>
                </a:solidFill>
                <a:latin typeface="Droid Serif"/>
              </a:rPr>
              <a:t>never</a:t>
            </a:r>
            <a:r>
              <a:rPr lang="pt-BR" altLang="pt-BR" sz="1200" dirty="0">
                <a:solidFill>
                  <a:srgbClr val="264156"/>
                </a:solidFill>
                <a:latin typeface="Droid Serif"/>
              </a:rPr>
              <a:t> drink </a:t>
            </a:r>
            <a:r>
              <a:rPr lang="pt-BR" altLang="pt-BR" sz="1200" dirty="0" err="1">
                <a:solidFill>
                  <a:srgbClr val="264156"/>
                </a:solidFill>
                <a:latin typeface="Droid Serif"/>
              </a:rPr>
              <a:t>alcoholic</a:t>
            </a:r>
            <a:r>
              <a:rPr lang="pt-BR" altLang="pt-BR" sz="1200" dirty="0">
                <a:solidFill>
                  <a:srgbClr val="264156"/>
                </a:solidFill>
                <a:latin typeface="Droid Serif"/>
              </a:rPr>
              <a:t> </a:t>
            </a:r>
            <a:r>
              <a:rPr lang="pt-BR" altLang="pt-BR" sz="1200" dirty="0" err="1">
                <a:solidFill>
                  <a:srgbClr val="264156"/>
                </a:solidFill>
                <a:latin typeface="Droid Serif"/>
              </a:rPr>
              <a:t>beverages</a:t>
            </a:r>
            <a:r>
              <a:rPr lang="pt-BR" altLang="pt-BR" sz="1200" dirty="0">
                <a:solidFill>
                  <a:srgbClr val="264156"/>
                </a:solidFill>
                <a:latin typeface="Droid Serif"/>
              </a:rPr>
              <a:t>. (Eu nunca bebo bebidas 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264156"/>
                </a:solidFill>
                <a:effectLst/>
                <a:latin typeface="Droid Serif"/>
              </a:rPr>
              <a:t>alcoólicas.)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fontAlgn="base"/>
            <a:endParaRPr lang="pt-BR" sz="1200" b="0" i="0" dirty="0">
              <a:solidFill>
                <a:srgbClr val="264156"/>
              </a:solidFill>
              <a:effectLst/>
              <a:latin typeface="Droid Serif"/>
            </a:endParaRPr>
          </a:p>
          <a:p>
            <a:pPr fontAlgn="base"/>
            <a:endParaRPr lang="pt-BR" sz="1200" dirty="0">
              <a:solidFill>
                <a:srgbClr val="264156"/>
              </a:solidFill>
              <a:latin typeface="Droid Serif"/>
            </a:endParaRPr>
          </a:p>
          <a:p>
            <a:pPr fontAlgn="base"/>
            <a:endParaRPr lang="pt-BR" sz="1200" b="1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DA42019-67C0-4EE6-9619-DB20A95B5D98}"/>
              </a:ext>
            </a:extLst>
          </p:cNvPr>
          <p:cNvSpPr txBox="1"/>
          <p:nvPr/>
        </p:nvSpPr>
        <p:spPr>
          <a:xfrm rot="16200000">
            <a:off x="-305235" y="7043139"/>
            <a:ext cx="1532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/>
              <a:t>PREPOSITIONS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C2D5C95-53AB-4E18-867C-14DD857DB9EB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35491960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09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276C411-9669-4522-8CBB-47D4F648D0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084" y="1354320"/>
            <a:ext cx="5269832" cy="627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05E5629-19F3-4968-9CBB-999F83087FE5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768023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</a:t>
            </a:r>
            <a:r>
              <a:rPr lang="pt-BR" b="1" dirty="0">
                <a:solidFill>
                  <a:srgbClr val="4472C4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95C5033-8E5B-4570-ADF6-3DDBEB99FE2C}"/>
              </a:ext>
            </a:extLst>
          </p:cNvPr>
          <p:cNvSpPr txBox="1"/>
          <p:nvPr/>
        </p:nvSpPr>
        <p:spPr>
          <a:xfrm>
            <a:off x="544429" y="946939"/>
            <a:ext cx="57691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Os </a:t>
            </a:r>
            <a:r>
              <a:rPr lang="pt-BR" sz="1200" b="1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modal </a:t>
            </a:r>
            <a:r>
              <a:rPr lang="pt-BR" sz="1200" b="1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verbs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(verbos modais) em inglês são verbos auxiliares utilizados para complementar ou mudar o sentido dos verbos principais nas frases.</a:t>
            </a:r>
            <a:endParaRPr lang="pt-BR" sz="1200" dirty="0"/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CB3D4838-3F75-4CB0-A16D-528701A21E53}"/>
              </a:ext>
            </a:extLst>
          </p:cNvPr>
          <p:cNvGrpSpPr/>
          <p:nvPr/>
        </p:nvGrpSpPr>
        <p:grpSpPr>
          <a:xfrm>
            <a:off x="365852" y="1585451"/>
            <a:ext cx="6070741" cy="5896093"/>
            <a:chOff x="365852" y="1585451"/>
            <a:chExt cx="6070741" cy="5896093"/>
          </a:xfrm>
        </p:grpSpPr>
        <p:pic>
          <p:nvPicPr>
            <p:cNvPr id="6" name="Picture 2" descr="24 Modal Auxiliary Verbs Pdf - What is a Modal Verb in English - Mechmass">
              <a:extLst>
                <a:ext uri="{FF2B5EF4-FFF2-40B4-BE49-F238E27FC236}">
                  <a16:creationId xmlns:a16="http://schemas.microsoft.com/office/drawing/2014/main" id="{6EA5CB6A-9872-40C2-907D-2B47791D9B3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912"/>
            <a:stretch/>
          </p:blipFill>
          <p:spPr bwMode="auto">
            <a:xfrm>
              <a:off x="1786090" y="1585451"/>
              <a:ext cx="4650503" cy="58960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C43D7F79-4E77-435F-B63E-4F296D1867D3}"/>
                </a:ext>
              </a:extLst>
            </p:cNvPr>
            <p:cNvSpPr txBox="1"/>
            <p:nvPr/>
          </p:nvSpPr>
          <p:spPr>
            <a:xfrm>
              <a:off x="377686" y="3371324"/>
              <a:ext cx="17161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200" dirty="0">
                  <a:solidFill>
                    <a:srgbClr val="404040"/>
                  </a:solidFill>
                  <a:latin typeface="Open Sans" panose="020B0606030504020204" pitchFamily="34" charset="0"/>
                </a:rPr>
                <a:t>pode; consegue</a:t>
              </a: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2302F078-7594-4B06-8C9A-D04C3ABAC56E}"/>
                </a:ext>
              </a:extLst>
            </p:cNvPr>
            <p:cNvSpPr txBox="1"/>
            <p:nvPr/>
          </p:nvSpPr>
          <p:spPr>
            <a:xfrm>
              <a:off x="377686" y="3911071"/>
              <a:ext cx="576914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200" b="0" i="0" dirty="0">
                  <a:solidFill>
                    <a:srgbClr val="404040"/>
                  </a:solidFill>
                  <a:effectLst/>
                  <a:latin typeface="Open Sans" panose="020B0606030504020204" pitchFamily="34" charset="0"/>
                </a:rPr>
                <a:t>poderia; </a:t>
              </a:r>
            </a:p>
            <a:p>
              <a:r>
                <a:rPr lang="pt-BR" sz="1200" b="0" i="0" dirty="0">
                  <a:solidFill>
                    <a:srgbClr val="404040"/>
                  </a:solidFill>
                  <a:effectLst/>
                  <a:latin typeface="Open Sans" panose="020B0606030504020204" pitchFamily="34" charset="0"/>
                </a:rPr>
                <a:t>podia; conseguia</a:t>
              </a:r>
              <a:endParaRPr lang="pt-BR" sz="1200" dirty="0"/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88A32284-96B4-4935-A536-27A3A4ABA460}"/>
                </a:ext>
              </a:extLst>
            </p:cNvPr>
            <p:cNvSpPr txBox="1"/>
            <p:nvPr/>
          </p:nvSpPr>
          <p:spPr>
            <a:xfrm>
              <a:off x="377688" y="6191081"/>
              <a:ext cx="75328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200" b="0" i="0" dirty="0">
                  <a:solidFill>
                    <a:srgbClr val="404040"/>
                  </a:solidFill>
                  <a:effectLst/>
                  <a:latin typeface="Open Sans" panose="020B0606030504020204" pitchFamily="34" charset="0"/>
                </a:rPr>
                <a:t>deveria</a:t>
              </a:r>
              <a:endParaRPr lang="pt-BR" sz="1200" dirty="0"/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B09D361A-18B7-42BE-B12D-8E7B248DC4F6}"/>
                </a:ext>
              </a:extLst>
            </p:cNvPr>
            <p:cNvSpPr txBox="1"/>
            <p:nvPr/>
          </p:nvSpPr>
          <p:spPr>
            <a:xfrm>
              <a:off x="365852" y="6878828"/>
              <a:ext cx="109788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200" b="0" i="0" dirty="0">
                  <a:solidFill>
                    <a:srgbClr val="404040"/>
                  </a:solidFill>
                  <a:effectLst/>
                  <a:latin typeface="Open Sans" panose="020B0606030504020204" pitchFamily="34" charset="0"/>
                </a:rPr>
                <a:t>gostaria</a:t>
              </a:r>
              <a:endParaRPr lang="pt-BR" sz="1200" dirty="0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34829A8A-3CE7-4DB1-99EF-672BEF8CE8E1}"/>
                </a:ext>
              </a:extLst>
            </p:cNvPr>
            <p:cNvSpPr txBox="1"/>
            <p:nvPr/>
          </p:nvSpPr>
          <p:spPr>
            <a:xfrm>
              <a:off x="365852" y="5478773"/>
              <a:ext cx="171615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200" dirty="0">
                  <a:solidFill>
                    <a:srgbClr val="404040"/>
                  </a:solidFill>
                  <a:latin typeface="Open Sans" panose="020B0606030504020204" pitchFamily="34" charset="0"/>
                </a:rPr>
                <a:t>pode; poderia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EF0120CF-5AB8-4BB7-BE39-D4CC6EF365F7}"/>
                </a:ext>
              </a:extLst>
            </p:cNvPr>
            <p:cNvSpPr txBox="1"/>
            <p:nvPr/>
          </p:nvSpPr>
          <p:spPr>
            <a:xfrm>
              <a:off x="377688" y="2481379"/>
              <a:ext cx="75328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200" b="0" i="0" dirty="0">
                  <a:solidFill>
                    <a:srgbClr val="404040"/>
                  </a:solidFill>
                  <a:effectLst/>
                  <a:latin typeface="Open Sans" panose="020B0606030504020204" pitchFamily="34" charset="0"/>
                </a:rPr>
                <a:t>deve</a:t>
              </a:r>
              <a:endParaRPr lang="pt-BR" sz="1200" dirty="0"/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8464F3F4-C2EB-4BB8-9AEC-56C1537C62C2}"/>
                </a:ext>
              </a:extLst>
            </p:cNvPr>
            <p:cNvSpPr txBox="1"/>
            <p:nvPr/>
          </p:nvSpPr>
          <p:spPr>
            <a:xfrm>
              <a:off x="377687" y="4801016"/>
              <a:ext cx="1234545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200" b="0" i="0" dirty="0">
                  <a:solidFill>
                    <a:srgbClr val="404040"/>
                  </a:solidFill>
                  <a:effectLst/>
                  <a:latin typeface="Open Sans" panose="020B0606030504020204" pitchFamily="34" charset="0"/>
                </a:rPr>
                <a:t>pode; poderia</a:t>
              </a:r>
              <a:endParaRPr lang="pt-BR" sz="1200" dirty="0"/>
            </a:p>
          </p:txBody>
        </p:sp>
      </p:grp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6E1C53F-F09D-488B-8FBE-E641BFA3BE18}"/>
              </a:ext>
            </a:extLst>
          </p:cNvPr>
          <p:cNvSpPr txBox="1"/>
          <p:nvPr/>
        </p:nvSpPr>
        <p:spPr>
          <a:xfrm>
            <a:off x="297325" y="7481544"/>
            <a:ext cx="5769142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cannot – can’t</a:t>
            </a:r>
            <a:endParaRPr lang="en-US" sz="11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could not – couldn’t</a:t>
            </a:r>
            <a:endParaRPr lang="en-US" sz="11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should not – shouldn’t</a:t>
            </a:r>
            <a:endParaRPr lang="en-US" sz="11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would not – wouldn’t</a:t>
            </a:r>
            <a:endParaRPr lang="en-US" sz="11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may not – </a:t>
            </a:r>
            <a:endParaRPr lang="en-US" sz="11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might not – mightn’t</a:t>
            </a:r>
            <a:endParaRPr lang="en-US" sz="11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must not – mustn’t</a:t>
            </a:r>
            <a:endParaRPr lang="en-US" sz="11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shall not – </a:t>
            </a:r>
            <a:r>
              <a:rPr lang="en-US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shan't </a:t>
            </a:r>
            <a:r>
              <a:rPr lang="en-US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(</a:t>
            </a:r>
            <a:r>
              <a:rPr lang="en-US" sz="1100" b="0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em</a:t>
            </a:r>
            <a:r>
              <a:rPr lang="en-US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desuso</a:t>
            </a:r>
            <a:r>
              <a:rPr lang="en-US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)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will not – won’t</a:t>
            </a:r>
            <a:endParaRPr lang="en-US" sz="11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ought not – oughtn’t</a:t>
            </a:r>
            <a:endParaRPr lang="en-US" sz="11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71DB23D-301F-4F39-B02B-AAA146A342B5}"/>
              </a:ext>
            </a:extLst>
          </p:cNvPr>
          <p:cNvSpPr txBox="1"/>
          <p:nvPr/>
        </p:nvSpPr>
        <p:spPr>
          <a:xfrm>
            <a:off x="2619438" y="7551638"/>
            <a:ext cx="4139511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Can I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eat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hamburguers?</a:t>
            </a:r>
            <a:r>
              <a:rPr lang="pt-BR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(Eu posso comer hambúrgueres?)</a:t>
            </a:r>
          </a:p>
          <a:p>
            <a:pPr algn="l" fontAlgn="base"/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Could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we go to the show?</a:t>
            </a:r>
            <a:r>
              <a:rPr lang="pt-BR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(Nós podemos ir ao show?)</a:t>
            </a:r>
          </a:p>
          <a:p>
            <a:pPr algn="l" fontAlgn="base"/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Should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I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buy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the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flower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for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my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mom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? </a:t>
            </a:r>
            <a:r>
              <a:rPr lang="pt-BR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(Eu deveria comprar...?)</a:t>
            </a:r>
          </a:p>
          <a:p>
            <a:pPr algn="l" fontAlgn="base"/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Would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you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like to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eat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here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?</a:t>
            </a:r>
            <a:r>
              <a:rPr lang="pt-BR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(Você gostaria de comer aqui?)</a:t>
            </a:r>
          </a:p>
          <a:p>
            <a:pPr algn="l" fontAlgn="base"/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May I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here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?</a:t>
            </a:r>
            <a:r>
              <a:rPr lang="pt-BR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(Posso sentar aqui?)</a:t>
            </a:r>
          </a:p>
          <a:p>
            <a:pPr algn="l" fontAlgn="base"/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Might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she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come next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year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? </a:t>
            </a:r>
            <a:r>
              <a:rPr lang="pt-BR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(Ela pode vir no próximo ano?)</a:t>
            </a:r>
          </a:p>
          <a:p>
            <a:pPr algn="l" fontAlgn="base"/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Must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you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eat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this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meal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?</a:t>
            </a:r>
            <a:r>
              <a:rPr lang="pt-BR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(Você deve comer esta refeição?)</a:t>
            </a:r>
          </a:p>
          <a:p>
            <a:pPr algn="l" fontAlgn="base"/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Shall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I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begin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this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course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? </a:t>
            </a:r>
            <a:r>
              <a:rPr lang="pt-BR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(Eu devo começar este curso?)</a:t>
            </a:r>
          </a:p>
          <a:p>
            <a:pPr algn="l" fontAlgn="base"/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Will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our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friends be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at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home? </a:t>
            </a:r>
            <a:r>
              <a:rPr lang="pt-BR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(Nossos amigos estarão ...?)</a:t>
            </a:r>
          </a:p>
          <a:p>
            <a:pPr algn="l" fontAlgn="base"/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Ought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we to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call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the </a:t>
            </a:r>
            <a:r>
              <a:rPr lang="pt-BR" sz="11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police</a:t>
            </a:r>
            <a:r>
              <a:rPr lang="pt-BR" sz="11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?</a:t>
            </a:r>
            <a:r>
              <a:rPr lang="pt-BR" sz="11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(Nós devemos chamar ...?)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5AE79F50-0D67-4B18-B904-8F9ED02C7035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4086937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</a:t>
            </a:r>
            <a:r>
              <a:rPr lang="pt-BR" b="1" dirty="0">
                <a:solidFill>
                  <a:srgbClr val="4472C4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11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2" descr="Comparatives and Superlatives - English Grammar Notes">
            <a:extLst>
              <a:ext uri="{FF2B5EF4-FFF2-40B4-BE49-F238E27FC236}">
                <a16:creationId xmlns:a16="http://schemas.microsoft.com/office/drawing/2014/main" id="{1A0CBA38-FD7D-4117-9524-42FE01B2D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583" y="2693988"/>
            <a:ext cx="3768243" cy="376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07C2616C-6137-4615-986F-7651D1C4546C}"/>
              </a:ext>
            </a:extLst>
          </p:cNvPr>
          <p:cNvSpPr txBox="1"/>
          <p:nvPr/>
        </p:nvSpPr>
        <p:spPr>
          <a:xfrm>
            <a:off x="544429" y="1054591"/>
            <a:ext cx="576914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 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superlativo 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é usado para expressar o grau mais alto e intenso de uma característica ou qualidade.</a:t>
            </a:r>
          </a:p>
          <a:p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Exemplo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: 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John is the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oldest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student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his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class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. (John é o aluno mais velho da turma dele.)</a:t>
            </a:r>
          </a:p>
          <a:p>
            <a:endParaRPr lang="pt-BR" sz="1200" dirty="0">
              <a:solidFill>
                <a:srgbClr val="404040"/>
              </a:solidFill>
              <a:latin typeface="Open Sans" panose="020B0606030504020204" pitchFamily="34" charset="0"/>
            </a:endParaRPr>
          </a:p>
          <a:p>
            <a:pPr algn="l" fontAlgn="base"/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Já o 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comparativo 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tem a função de expressar uma característica ou qualidade de um substantivo, comparando-o com outro.</a:t>
            </a:r>
          </a:p>
          <a:p>
            <a:pPr algn="l" fontAlgn="base"/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Exemplo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: 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Sally is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stronger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than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Bob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. (Sally é mais forte do que Bob.)</a:t>
            </a:r>
          </a:p>
          <a:p>
            <a:endParaRPr lang="pt-BR" sz="12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F180454-8DA0-4D82-A479-7C0439121B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40" t="18644" r="40175" b="26096"/>
          <a:stretch/>
        </p:blipFill>
        <p:spPr>
          <a:xfrm>
            <a:off x="779890" y="6546448"/>
            <a:ext cx="5001631" cy="299488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E02CAC0A-7720-451A-BED6-F0A8D22B7E11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3034671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295505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01 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C11C090-4802-4D8C-BB3A-04E8783C6DF7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5" name="Picture 2" descr="English Grammar (The Simple Present): Lesson 1-Talk about Facts and General  Truths - Learn English With Africa">
            <a:extLst>
              <a:ext uri="{FF2B5EF4-FFF2-40B4-BE49-F238E27FC236}">
                <a16:creationId xmlns:a16="http://schemas.microsoft.com/office/drawing/2014/main" id="{68087320-48A9-4924-8830-B2FC951B0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371" y="1066572"/>
            <a:ext cx="5461211" cy="3647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2ª EVALUACIÓN 1. Singular and Plural Nouns: Exercise 1:  plural-singular-exercises.html 2. -S for 3rd PERSON SINGULAR IN THE PRESENT  SIMPLE. HE / SHE / IT ACTIVITY 1: Look at the pictures and complete the  sentences Activity 2: Complete the ...">
            <a:extLst>
              <a:ext uri="{FF2B5EF4-FFF2-40B4-BE49-F238E27FC236}">
                <a16:creationId xmlns:a16="http://schemas.microsoft.com/office/drawing/2014/main" id="{77B8E431-96AF-456A-A0BD-C2A153BE62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022" y="4989432"/>
            <a:ext cx="5325908" cy="2076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CaixaDeTexto 37">
            <a:extLst>
              <a:ext uri="{FF2B5EF4-FFF2-40B4-BE49-F238E27FC236}">
                <a16:creationId xmlns:a16="http://schemas.microsoft.com/office/drawing/2014/main" id="{B6959E76-918D-43A0-8FF7-6ACB104D88FB}"/>
              </a:ext>
            </a:extLst>
          </p:cNvPr>
          <p:cNvSpPr txBox="1"/>
          <p:nvPr/>
        </p:nvSpPr>
        <p:spPr>
          <a:xfrm>
            <a:off x="560445" y="7162113"/>
            <a:ext cx="586441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BR" sz="1200" dirty="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Usamos o presente simples para falar sobre coisas em geral. Usamos para dizer que algo acontece o tempo todo ou repetidamente, ou que algo é verdade em geral:</a:t>
            </a:r>
          </a:p>
          <a:p>
            <a:pPr algn="l"/>
            <a:endParaRPr lang="pt-BR" sz="1200" b="0" i="0" u="none" strike="noStrike" baseline="0" dirty="0">
              <a:solidFill>
                <a:schemeClr val="accent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pt-BR" sz="12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Nurses look after patients in hospitals.</a:t>
            </a:r>
          </a:p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en-US" sz="12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I usually go away at weekends.</a:t>
            </a:r>
          </a:p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en-US" sz="12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The earth goes round the sun.</a:t>
            </a:r>
          </a:p>
          <a:p>
            <a:pPr marL="171450" indent="-171450" algn="l">
              <a:buFont typeface="Wingdings" panose="05000000000000000000" pitchFamily="2" charset="2"/>
              <a:buChar char="ü"/>
            </a:pPr>
            <a:r>
              <a:rPr lang="en-US" sz="12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The cafe opens at 7.30 in the morning.</a:t>
            </a:r>
            <a:endParaRPr lang="pt-BR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9326FA3F-A6F4-491C-98C1-B3AA669E2301}"/>
              </a:ext>
            </a:extLst>
          </p:cNvPr>
          <p:cNvSpPr txBox="1"/>
          <p:nvPr/>
        </p:nvSpPr>
        <p:spPr>
          <a:xfrm>
            <a:off x="3633022" y="7723164"/>
            <a:ext cx="293220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pt-BR" sz="1200" i="1" dirty="0">
                <a:latin typeface="Segoe UI" panose="020B0502040204020203" pitchFamily="34" charset="0"/>
                <a:cs typeface="Segoe UI" panose="020B0502040204020203" pitchFamily="34" charset="0"/>
              </a:rPr>
              <a:t>As enfermeiras cuidam de pacientes nos hospitais.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pt-BR" sz="1200" i="1" dirty="0">
                <a:latin typeface="Segoe UI" panose="020B0502040204020203" pitchFamily="34" charset="0"/>
                <a:cs typeface="Segoe UI" panose="020B0502040204020203" pitchFamily="34" charset="0"/>
              </a:rPr>
              <a:t>Eu costumo ir nos finais de semana.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pt-BR" sz="1200" i="1" dirty="0">
                <a:latin typeface="Segoe UI" panose="020B0502040204020203" pitchFamily="34" charset="0"/>
                <a:cs typeface="Segoe UI" panose="020B0502040204020203" pitchFamily="34" charset="0"/>
              </a:rPr>
              <a:t>A terra gira em torno do Sol.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pt-BR" sz="1200" i="1" dirty="0">
                <a:latin typeface="Segoe UI" panose="020B0502040204020203" pitchFamily="34" charset="0"/>
                <a:cs typeface="Segoe UI" panose="020B0502040204020203" pitchFamily="34" charset="0"/>
              </a:rPr>
              <a:t>O café abre às 7h30 da manhã.</a:t>
            </a:r>
          </a:p>
        </p:txBody>
      </p:sp>
    </p:spTree>
    <p:extLst>
      <p:ext uri="{BB962C8B-B14F-4D97-AF65-F5344CB8AC3E}">
        <p14:creationId xmlns:p14="http://schemas.microsoft.com/office/powerpoint/2010/main" val="36765099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12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2" descr="Test English - Prepare for your English exam">
            <a:extLst>
              <a:ext uri="{FF2B5EF4-FFF2-40B4-BE49-F238E27FC236}">
                <a16:creationId xmlns:a16="http://schemas.microsoft.com/office/drawing/2014/main" id="{2B1F4C6E-7F0C-42D7-AC9A-FF4A73E06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59" y="3218993"/>
            <a:ext cx="5419681" cy="5419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FEFF96F7-4D4E-4BED-A7D7-FDBD2B4A2589}"/>
              </a:ext>
            </a:extLst>
          </p:cNvPr>
          <p:cNvSpPr txBox="1"/>
          <p:nvPr/>
        </p:nvSpPr>
        <p:spPr>
          <a:xfrm>
            <a:off x="448175" y="1035816"/>
            <a:ext cx="576914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 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Present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Perfect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or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Present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Perfect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Simple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(Presente Perfeito ou Presente Perfeito Simples) é um tempo verbal que </a:t>
            </a:r>
            <a:r>
              <a:rPr lang="pt-BR" sz="120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expressa ações influenciadas pelo presente, 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ou seja, essas ações 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ainda estão acontecendo ou foram concluídas recentemente.</a:t>
            </a:r>
          </a:p>
          <a:p>
            <a:pPr algn="l" fontAlgn="base"/>
            <a:endParaRPr lang="pt-BR" sz="1200" b="0" i="0" dirty="0">
              <a:solidFill>
                <a:srgbClr val="404040"/>
              </a:solidFill>
              <a:effectLst/>
              <a:latin typeface="Open Sans" panose="020B0606030504020204" pitchFamily="34" charset="0"/>
            </a:endParaRPr>
          </a:p>
          <a:p>
            <a:pPr algn="l" fontAlgn="base"/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O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Present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Perfect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 pode ser usado para indicar </a:t>
            </a:r>
            <a:r>
              <a:rPr lang="pt-BR" sz="1200" b="1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ações que começaram no passado e se prolongam até o presente. </a:t>
            </a:r>
          </a:p>
          <a:p>
            <a:pPr algn="l" fontAlgn="base"/>
            <a:endParaRPr lang="pt-BR" sz="1200" dirty="0">
              <a:solidFill>
                <a:srgbClr val="404040"/>
              </a:solidFill>
              <a:latin typeface="Open Sans" panose="020B0606030504020204" pitchFamily="34" charset="0"/>
            </a:endParaRPr>
          </a:p>
          <a:p>
            <a:pPr algn="l" fontAlgn="base"/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Na língua portuguesa, não há nenhum tempo verbal equivalente ao 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Present</a:t>
            </a:r>
            <a:r>
              <a:rPr lang="pt-BR" sz="1200" b="0" i="1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pt-BR" sz="1200" b="0" i="1" dirty="0" err="1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Perfect</a:t>
            </a:r>
            <a:r>
              <a:rPr lang="pt-BR" sz="1200" b="0" i="0" dirty="0">
                <a:solidFill>
                  <a:srgbClr val="404040"/>
                </a:solidFill>
                <a:effectLst/>
                <a:latin typeface="Open Sans" panose="020B0606030504020204" pitchFamily="34" charset="0"/>
              </a:rPr>
              <a:t>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C7C13A0-0D95-4A03-8846-ED2503F48ED9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39010652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12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266" name="Picture 2" descr="English blog two: Present Perfect vs Past Simple">
            <a:extLst>
              <a:ext uri="{FF2B5EF4-FFF2-40B4-BE49-F238E27FC236}">
                <a16:creationId xmlns:a16="http://schemas.microsoft.com/office/drawing/2014/main" id="{2A8F0462-B93D-4740-984C-87D6A2A2B1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78" b="9235"/>
          <a:stretch/>
        </p:blipFill>
        <p:spPr bwMode="auto">
          <a:xfrm>
            <a:off x="926431" y="894942"/>
            <a:ext cx="5005137" cy="3850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TOMi.digital - Present Perfect">
            <a:extLst>
              <a:ext uri="{FF2B5EF4-FFF2-40B4-BE49-F238E27FC236}">
                <a16:creationId xmlns:a16="http://schemas.microsoft.com/office/drawing/2014/main" id="{D6784FD7-2D47-4645-903F-457B2871F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699" y="4988082"/>
            <a:ext cx="5899084" cy="4489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8C594ECF-410F-44DC-BE16-FC0D4AB089A5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14457179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12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9A96550-ADD1-4031-893A-619A2F21C8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87" y="828471"/>
            <a:ext cx="6119365" cy="8655396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9D5434D-45E2-4D3D-BADF-A8BA26B7B9E5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2326216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295505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01 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C11C090-4802-4D8C-BB3A-04E8783C6DF7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DA245E1-C1CB-4F97-8928-8E78FFF1002D}"/>
              </a:ext>
            </a:extLst>
          </p:cNvPr>
          <p:cNvSpPr txBox="1"/>
          <p:nvPr/>
        </p:nvSpPr>
        <p:spPr>
          <a:xfrm>
            <a:off x="546653" y="1056867"/>
            <a:ext cx="5764694" cy="8359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1.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My son liv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es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in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Spain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(Brazil)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2.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en-US" b="1" dirty="0">
                <a:solidFill>
                  <a:schemeClr val="accent2"/>
                </a:solidFill>
                <a:latin typeface="system-ui"/>
              </a:rPr>
              <a:t>He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pla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ys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basketball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(soccer)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3.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She cat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ches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the train every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morning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(afternoon)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4.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Bob 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doesn’t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work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(study)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5.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My father 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doesn’t speak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good </a:t>
            </a:r>
            <a:r>
              <a:rPr lang="en-US" dirty="0">
                <a:solidFill>
                  <a:srgbClr val="068A8A"/>
                </a:solidFill>
                <a:latin typeface="system-ui"/>
              </a:rPr>
              <a:t>E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nglish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(well)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6.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He 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goes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to the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Beach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every day.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(park)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7.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He loves to play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soccer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(tennis)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8.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He goes to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school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(work)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9.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Does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he go to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school?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(work)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10.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He writes an e-mail to his best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friend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(cousin)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11.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He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thinks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he is very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handsome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(tall)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12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. It 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usually 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rains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every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day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here.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(night)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13.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It smells very delicious in the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kitchen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(house)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14.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We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generally 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sing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 songs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at night.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(play games)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15.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We go to a gallery every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Sunday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(Wednesday)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16.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Does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He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write an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email?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(a letter)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17.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The sun rises at the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east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(west)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18.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Bob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always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brushes his teeth.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(never)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19.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She gets up </a:t>
            </a:r>
            <a:r>
              <a:rPr lang="en-US" b="0" i="0" dirty="0" err="1">
                <a:solidFill>
                  <a:srgbClr val="068A8A"/>
                </a:solidFill>
                <a:effectLst/>
                <a:latin typeface="system-ui"/>
              </a:rPr>
              <a:t>early</a:t>
            </a:r>
            <a:r>
              <a:rPr lang="en-US" b="0" i="0" dirty="0" err="1">
                <a:solidFill>
                  <a:srgbClr val="212529"/>
                </a:solidFill>
                <a:effectLst/>
                <a:latin typeface="system-ui"/>
              </a:rPr>
              <a:t>every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day.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(late)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008000"/>
                </a:solidFill>
                <a:effectLst/>
                <a:latin typeface="system-ui"/>
              </a:rPr>
              <a:t>20.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They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 </a:t>
            </a:r>
            <a:r>
              <a:rPr lang="en-US" b="1" i="0" dirty="0">
                <a:solidFill>
                  <a:schemeClr val="accent2"/>
                </a:solidFill>
                <a:effectLst/>
                <a:latin typeface="system-ui"/>
              </a:rPr>
              <a:t>speak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 </a:t>
            </a:r>
            <a:r>
              <a:rPr lang="en-US" b="0" i="0" dirty="0">
                <a:solidFill>
                  <a:srgbClr val="068A8A"/>
                </a:solidFill>
                <a:effectLst/>
                <a:latin typeface="system-ui"/>
              </a:rPr>
              <a:t>English</a:t>
            </a:r>
            <a:r>
              <a:rPr lang="en-US" b="0" i="0" dirty="0">
                <a:solidFill>
                  <a:srgbClr val="212529"/>
                </a:solidFill>
                <a:effectLst/>
                <a:latin typeface="system-ui"/>
              </a:rPr>
              <a:t>.</a:t>
            </a:r>
            <a:r>
              <a:rPr lang="en-US" b="0" i="1" dirty="0">
                <a:solidFill>
                  <a:srgbClr val="212529"/>
                </a:solidFill>
                <a:effectLst/>
                <a:latin typeface="system-ui"/>
              </a:rPr>
              <a:t> (Spanish)</a:t>
            </a:r>
            <a:endParaRPr lang="en-US" b="0" i="0" dirty="0">
              <a:solidFill>
                <a:srgbClr val="212529"/>
              </a:solidFill>
              <a:effectLst/>
              <a:latin typeface="system-ui"/>
            </a:endParaRPr>
          </a:p>
        </p:txBody>
      </p:sp>
    </p:spTree>
    <p:extLst>
      <p:ext uri="{BB962C8B-B14F-4D97-AF65-F5344CB8AC3E}">
        <p14:creationId xmlns:p14="http://schemas.microsoft.com/office/powerpoint/2010/main" val="1330472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02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4" descr="https://scontent.fcfb3-1.fna.fbcdn.net/v/t1.6435-9/s600x600/29541620_1644984085589936_8831163105217085440_n.jpg?_nc_cat=110&amp;ccb=1-5&amp;_nc_sid=8bfeb9&amp;_nc_eui2=AeELUH7wCGjhjtjP2ekUf0b3cBwv4AEKIytwHC_gAQojK34Ew33UbIbBmnjREVp6wx_41h_nVB9cZdHNvlb4btm_&amp;_nc_ohc=5D0Q_aS8zREAX9K8Aym&amp;_nc_ht=scontent.fcfb3-1.fna&amp;oh=687b7b0be338aec6fcb823be72600503&amp;oe=6165DB47">
            <a:extLst>
              <a:ext uri="{FF2B5EF4-FFF2-40B4-BE49-F238E27FC236}">
                <a16:creationId xmlns:a16="http://schemas.microsoft.com/office/drawing/2014/main" id="{0925C82B-E830-4673-91D7-8748C83DE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672" y="812826"/>
            <a:ext cx="4433898" cy="4411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Was Were - To Be in the past tense">
            <a:extLst>
              <a:ext uri="{FF2B5EF4-FFF2-40B4-BE49-F238E27FC236}">
                <a16:creationId xmlns:a16="http://schemas.microsoft.com/office/drawing/2014/main" id="{BC8FE159-36A7-4A0D-A39F-AD73B47F88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85"/>
          <a:stretch/>
        </p:blipFill>
        <p:spPr bwMode="auto">
          <a:xfrm>
            <a:off x="1105310" y="5295513"/>
            <a:ext cx="4477260" cy="4182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6ABD8273-5F0B-4AA6-9022-AD4CED26DDCB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49821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03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DD0FDB7-648F-4006-B376-B9325A654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77" y="1066572"/>
            <a:ext cx="6256045" cy="731300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E8FAC01F-03C8-43E9-93F9-61062462E80A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590988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03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8FAC01F-03C8-43E9-93F9-61062462E80A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  <p:pic>
        <p:nvPicPr>
          <p:cNvPr id="1026" name="Picture 2" descr="That's a good rule to remember for Simple Past tenses! #grammar  #learnEnglish... - English Language Institute - College of Staten  Island/CUNY | Facebook">
            <a:extLst>
              <a:ext uri="{FF2B5EF4-FFF2-40B4-BE49-F238E27FC236}">
                <a16:creationId xmlns:a16="http://schemas.microsoft.com/office/drawing/2014/main" id="{DC648245-DBEB-443C-876D-374F99E77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739" y="1354926"/>
            <a:ext cx="4094522" cy="3000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mple Past - Lessons - Blendspace">
            <a:extLst>
              <a:ext uri="{FF2B5EF4-FFF2-40B4-BE49-F238E27FC236}">
                <a16:creationId xmlns:a16="http://schemas.microsoft.com/office/drawing/2014/main" id="{EB659B54-880D-4D14-8E99-C2A033CE92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1"/>
          <a:stretch/>
        </p:blipFill>
        <p:spPr bwMode="auto">
          <a:xfrm>
            <a:off x="1381739" y="5517252"/>
            <a:ext cx="4094522" cy="3248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296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04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Picture 2" descr="Pode ser uma imagem de 1 pessoa">
            <a:extLst>
              <a:ext uri="{FF2B5EF4-FFF2-40B4-BE49-F238E27FC236}">
                <a16:creationId xmlns:a16="http://schemas.microsoft.com/office/drawing/2014/main" id="{36EF57A1-CC2F-456C-A0B6-3692108F9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002" y="1063389"/>
            <a:ext cx="4849996" cy="4674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FD945521-ED6E-4183-920F-B5D094C87F4A}"/>
              </a:ext>
            </a:extLst>
          </p:cNvPr>
          <p:cNvSpPr txBox="1"/>
          <p:nvPr/>
        </p:nvSpPr>
        <p:spPr>
          <a:xfrm>
            <a:off x="906021" y="5871343"/>
            <a:ext cx="57691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defRPr sz="1200">
                <a:solidFill>
                  <a:schemeClr val="accent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pt-BR" dirty="0"/>
              <a:t>O adjetivo vem antes do substantivo:</a:t>
            </a:r>
          </a:p>
          <a:p>
            <a:r>
              <a:rPr lang="en-US" dirty="0">
                <a:solidFill>
                  <a:schemeClr val="tx1"/>
                </a:solidFill>
              </a:rPr>
              <a:t>- They live in a modern house. 	(</a:t>
            </a:r>
            <a:r>
              <a:rPr lang="en-US" b="1" i="1" dirty="0">
                <a:solidFill>
                  <a:schemeClr val="tx1"/>
                </a:solidFill>
              </a:rPr>
              <a:t>not</a:t>
            </a:r>
            <a:r>
              <a:rPr lang="en-US" dirty="0">
                <a:solidFill>
                  <a:schemeClr val="tx1"/>
                </a:solidFill>
              </a:rPr>
              <a:t> in a house modern)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r>
              <a:rPr lang="pt-BR" dirty="0"/>
              <a:t>O final de um adjetivo é sempre o mesmo.</a:t>
            </a:r>
          </a:p>
          <a:p>
            <a:pPr marL="171450" indent="-171450">
              <a:buFontTx/>
              <a:buChar char="-"/>
            </a:pPr>
            <a:r>
              <a:rPr lang="pt-BR" dirty="0">
                <a:solidFill>
                  <a:schemeClr val="tx1"/>
                </a:solidFill>
              </a:rPr>
              <a:t>a </a:t>
            </a:r>
            <a:r>
              <a:rPr lang="pt-BR" dirty="0" err="1">
                <a:solidFill>
                  <a:schemeClr val="tx1"/>
                </a:solidFill>
              </a:rPr>
              <a:t>different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place</a:t>
            </a:r>
            <a:r>
              <a:rPr lang="pt-BR" dirty="0">
                <a:solidFill>
                  <a:schemeClr val="tx1"/>
                </a:solidFill>
              </a:rPr>
              <a:t>	</a:t>
            </a:r>
            <a:r>
              <a:rPr lang="pt-BR" dirty="0" err="1">
                <a:solidFill>
                  <a:schemeClr val="tx1"/>
                </a:solidFill>
              </a:rPr>
              <a:t>different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places</a:t>
            </a:r>
            <a:r>
              <a:rPr lang="pt-BR" dirty="0">
                <a:solidFill>
                  <a:schemeClr val="tx1"/>
                </a:solidFill>
              </a:rPr>
              <a:t>	(</a:t>
            </a:r>
            <a:r>
              <a:rPr lang="pt-BR" b="1" i="1" dirty="0">
                <a:solidFill>
                  <a:schemeClr val="tx1"/>
                </a:solidFill>
              </a:rPr>
              <a:t>not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differents</a:t>
            </a:r>
            <a:r>
              <a:rPr lang="pt-BR" dirty="0"/>
              <a:t>)</a:t>
            </a:r>
          </a:p>
          <a:p>
            <a:pPr marL="171450" indent="-171450">
              <a:buFontTx/>
              <a:buChar char="-"/>
            </a:pPr>
            <a:endParaRPr lang="pt-BR" dirty="0"/>
          </a:p>
          <a:p>
            <a:r>
              <a:rPr lang="pt-BR" dirty="0"/>
              <a:t>Be (</a:t>
            </a:r>
            <a:r>
              <a:rPr lang="pt-BR" dirty="0" err="1"/>
              <a:t>am</a:t>
            </a:r>
            <a:r>
              <a:rPr lang="pt-BR" dirty="0"/>
              <a:t> /is / are etc.) + </a:t>
            </a:r>
            <a:r>
              <a:rPr lang="pt-BR" i="1" dirty="0" err="1"/>
              <a:t>adjective</a:t>
            </a:r>
            <a:endParaRPr lang="pt-BR" i="1" dirty="0"/>
          </a:p>
          <a:p>
            <a:r>
              <a:rPr lang="pt-BR" dirty="0">
                <a:solidFill>
                  <a:schemeClr val="tx1"/>
                </a:solidFill>
              </a:rPr>
              <a:t>- The Weather </a:t>
            </a:r>
            <a:r>
              <a:rPr lang="pt-BR" b="1" dirty="0">
                <a:solidFill>
                  <a:schemeClr val="tx1"/>
                </a:solidFill>
              </a:rPr>
              <a:t>is </a:t>
            </a:r>
            <a:r>
              <a:rPr lang="pt-BR" b="1" dirty="0" err="1">
                <a:solidFill>
                  <a:schemeClr val="tx1"/>
                </a:solidFill>
              </a:rPr>
              <a:t>nice</a:t>
            </a:r>
            <a:r>
              <a:rPr lang="pt-BR" b="1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today</a:t>
            </a:r>
            <a:r>
              <a:rPr lang="pt-BR" dirty="0">
                <a:solidFill>
                  <a:schemeClr val="tx1"/>
                </a:solidFill>
              </a:rPr>
              <a:t>.</a:t>
            </a:r>
          </a:p>
          <a:p>
            <a:r>
              <a:rPr lang="pt-BR" dirty="0">
                <a:solidFill>
                  <a:schemeClr val="tx1"/>
                </a:solidFill>
              </a:rPr>
              <a:t>- The </a:t>
            </a:r>
            <a:r>
              <a:rPr lang="pt-BR" dirty="0" err="1">
                <a:solidFill>
                  <a:schemeClr val="tx1"/>
                </a:solidFill>
              </a:rPr>
              <a:t>film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b="1" dirty="0" err="1">
                <a:solidFill>
                  <a:schemeClr val="tx1"/>
                </a:solidFill>
              </a:rPr>
              <a:t>wasn`t</a:t>
            </a:r>
            <a:r>
              <a:rPr lang="pt-BR" b="1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very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good</a:t>
            </a:r>
            <a:r>
              <a:rPr lang="pt-BR" dirty="0">
                <a:solidFill>
                  <a:schemeClr val="tx1"/>
                </a:solidFill>
              </a:rPr>
              <a:t>. It </a:t>
            </a:r>
            <a:r>
              <a:rPr lang="pt-BR" b="1" dirty="0" err="1">
                <a:solidFill>
                  <a:schemeClr val="tx1"/>
                </a:solidFill>
              </a:rPr>
              <a:t>was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b="1" dirty="0" err="1">
                <a:solidFill>
                  <a:schemeClr val="tx1"/>
                </a:solidFill>
              </a:rPr>
              <a:t>boring</a:t>
            </a:r>
            <a:r>
              <a:rPr lang="pt-BR" dirty="0">
                <a:solidFill>
                  <a:schemeClr val="tx1"/>
                </a:solidFill>
              </a:rPr>
              <a:t>.	</a:t>
            </a:r>
          </a:p>
          <a:p>
            <a:endParaRPr lang="pt-BR" dirty="0">
              <a:solidFill>
                <a:schemeClr val="tx1"/>
              </a:solidFill>
            </a:endParaRPr>
          </a:p>
          <a:p>
            <a:r>
              <a:rPr lang="pt-BR" i="1" dirty="0"/>
              <a:t>Look / </a:t>
            </a:r>
            <a:r>
              <a:rPr lang="pt-BR" i="1" dirty="0" err="1"/>
              <a:t>feel</a:t>
            </a:r>
            <a:r>
              <a:rPr lang="pt-BR" i="1" dirty="0"/>
              <a:t> / </a:t>
            </a:r>
            <a:r>
              <a:rPr lang="pt-BR" i="1" dirty="0" err="1"/>
              <a:t>smell</a:t>
            </a:r>
            <a:r>
              <a:rPr lang="pt-BR" i="1" dirty="0"/>
              <a:t> /</a:t>
            </a:r>
            <a:r>
              <a:rPr lang="pt-BR" i="1" dirty="0" err="1"/>
              <a:t>taste</a:t>
            </a:r>
            <a:r>
              <a:rPr lang="pt-BR" i="1" dirty="0"/>
              <a:t> / </a:t>
            </a:r>
            <a:r>
              <a:rPr lang="pt-BR" i="1" dirty="0" err="1"/>
              <a:t>sound</a:t>
            </a:r>
            <a:r>
              <a:rPr lang="pt-BR" i="1" dirty="0"/>
              <a:t>`+ </a:t>
            </a:r>
            <a:r>
              <a:rPr lang="pt-BR" i="1" dirty="0" err="1"/>
              <a:t>adjective</a:t>
            </a:r>
            <a:endParaRPr lang="pt-BR" i="1" dirty="0"/>
          </a:p>
          <a:p>
            <a:pPr marL="171450" indent="-171450">
              <a:buFontTx/>
              <a:buChar char="-"/>
            </a:pPr>
            <a:r>
              <a:rPr lang="pt-BR" dirty="0" err="1">
                <a:solidFill>
                  <a:schemeClr val="tx1"/>
                </a:solidFill>
              </a:rPr>
              <a:t>You</a:t>
            </a:r>
            <a:r>
              <a:rPr lang="pt-BR" dirty="0">
                <a:solidFill>
                  <a:schemeClr val="tx1"/>
                </a:solidFill>
              </a:rPr>
              <a:t> look </a:t>
            </a:r>
            <a:r>
              <a:rPr lang="pt-BR" dirty="0" err="1">
                <a:solidFill>
                  <a:schemeClr val="tx1"/>
                </a:solidFill>
              </a:rPr>
              <a:t>tired</a:t>
            </a:r>
            <a:r>
              <a:rPr lang="pt-BR" dirty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pt-BR" dirty="0">
                <a:solidFill>
                  <a:schemeClr val="tx1"/>
                </a:solidFill>
              </a:rPr>
              <a:t>I </a:t>
            </a:r>
            <a:r>
              <a:rPr lang="pt-BR" dirty="0" err="1">
                <a:solidFill>
                  <a:schemeClr val="tx1"/>
                </a:solidFill>
              </a:rPr>
              <a:t>feel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tired</a:t>
            </a:r>
            <a:r>
              <a:rPr lang="pt-BR" dirty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pt-BR" dirty="0">
                <a:solidFill>
                  <a:schemeClr val="tx1"/>
                </a:solidFill>
              </a:rPr>
              <a:t>It </a:t>
            </a:r>
            <a:r>
              <a:rPr lang="pt-BR" dirty="0" err="1">
                <a:solidFill>
                  <a:schemeClr val="tx1"/>
                </a:solidFill>
              </a:rPr>
              <a:t>smells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good</a:t>
            </a:r>
            <a:r>
              <a:rPr lang="pt-BR" dirty="0">
                <a:solidFill>
                  <a:schemeClr val="tx1"/>
                </a:solidFill>
              </a:rPr>
              <a:t>.</a:t>
            </a:r>
          </a:p>
          <a:p>
            <a:endParaRPr lang="pt-BR" dirty="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E25C848-8E0C-4913-95CC-11F10ACE2867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2044837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04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2" descr="Order of Adjectives: How to Put Adjectives in the Correct Order | English  Grammar Lesson - YouTube | Order of adjectives, English adjectives,  Adjectives">
            <a:extLst>
              <a:ext uri="{FF2B5EF4-FFF2-40B4-BE49-F238E27FC236}">
                <a16:creationId xmlns:a16="http://schemas.microsoft.com/office/drawing/2014/main" id="{529FAA4A-F60E-48EF-9CF5-E1F62CB1E5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28"/>
          <a:stretch/>
        </p:blipFill>
        <p:spPr bwMode="auto">
          <a:xfrm>
            <a:off x="637867" y="5927906"/>
            <a:ext cx="5602234" cy="3598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FB99E12-E18F-4609-B402-0ADA462B00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79" t="22332" r="15964" b="9019"/>
          <a:stretch/>
        </p:blipFill>
        <p:spPr>
          <a:xfrm>
            <a:off x="242539" y="894942"/>
            <a:ext cx="6047175" cy="322125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3B86CD7-753D-4BEB-964B-61982277CB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04" t="30666" r="13913" b="38079"/>
          <a:stretch/>
        </p:blipFill>
        <p:spPr>
          <a:xfrm>
            <a:off x="467507" y="4376858"/>
            <a:ext cx="5957355" cy="143434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BD0B5ED4-A690-4C04-A120-A7FD82F1E6F5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1554316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3"/>
          <p:cNvSpPr/>
          <p:nvPr/>
        </p:nvSpPr>
        <p:spPr>
          <a:xfrm>
            <a:off x="9681840" y="550800"/>
            <a:ext cx="1851120" cy="319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A7CA273-F90A-4B24-AAE7-ABC0C75DA407}"/>
              </a:ext>
            </a:extLst>
          </p:cNvPr>
          <p:cNvSpPr txBox="1"/>
          <p:nvPr/>
        </p:nvSpPr>
        <p:spPr>
          <a:xfrm>
            <a:off x="377688" y="428060"/>
            <a:ext cx="1490869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LESSON 05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47628A90-C09D-42F8-BBD7-B5923738E928}"/>
              </a:ext>
            </a:extLst>
          </p:cNvPr>
          <p:cNvSpPr/>
          <p:nvPr/>
        </p:nvSpPr>
        <p:spPr>
          <a:xfrm>
            <a:off x="152400" y="165100"/>
            <a:ext cx="6553200" cy="9504362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2" descr="Articles - Definite, Indefinite and No Article - English Grammar">
            <a:extLst>
              <a:ext uri="{FF2B5EF4-FFF2-40B4-BE49-F238E27FC236}">
                <a16:creationId xmlns:a16="http://schemas.microsoft.com/office/drawing/2014/main" id="{06E17A64-34CD-4B21-9A0F-FFC8FB4DC5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51"/>
          <a:stretch/>
        </p:blipFill>
        <p:spPr bwMode="auto">
          <a:xfrm>
            <a:off x="1311541" y="896280"/>
            <a:ext cx="4234918" cy="402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Definite and Indefinite Articles: Using A, An,The in English - English  Study Online | English vocabulary words, Definite and indefinite articles,  English articles">
            <a:extLst>
              <a:ext uri="{FF2B5EF4-FFF2-40B4-BE49-F238E27FC236}">
                <a16:creationId xmlns:a16="http://schemas.microsoft.com/office/drawing/2014/main" id="{633943F7-2D4B-4CA3-BD95-DBCD2E2339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97"/>
          <a:stretch/>
        </p:blipFill>
        <p:spPr bwMode="auto">
          <a:xfrm>
            <a:off x="922421" y="5021930"/>
            <a:ext cx="5013158" cy="368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C4DDD89-99AC-4F7C-8A55-C5150C50D28F}"/>
              </a:ext>
            </a:extLst>
          </p:cNvPr>
          <p:cNvSpPr txBox="1"/>
          <p:nvPr/>
        </p:nvSpPr>
        <p:spPr>
          <a:xfrm>
            <a:off x="4304872" y="289190"/>
            <a:ext cx="237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accent6">
                    <a:lumMod val="75000"/>
                  </a:schemeClr>
                </a:solidFill>
              </a:rPr>
              <a:t>INTENSIVE 1</a:t>
            </a:r>
          </a:p>
        </p:txBody>
      </p:sp>
    </p:spTree>
    <p:extLst>
      <p:ext uri="{BB962C8B-B14F-4D97-AF65-F5344CB8AC3E}">
        <p14:creationId xmlns:p14="http://schemas.microsoft.com/office/powerpoint/2010/main" val="3503613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10780</TotalTime>
  <Words>1498</Words>
  <Application>Microsoft Office PowerPoint</Application>
  <PresentationFormat>Papel A4 (210 x 297 mm)</PresentationFormat>
  <Paragraphs>492</Paragraphs>
  <Slides>22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34" baseType="lpstr">
      <vt:lpstr>Adobe Gothic Std B</vt:lpstr>
      <vt:lpstr>Arial</vt:lpstr>
      <vt:lpstr>Calibri</vt:lpstr>
      <vt:lpstr>Calibri Light</vt:lpstr>
      <vt:lpstr>Droid Serif</vt:lpstr>
      <vt:lpstr>Open Sans</vt:lpstr>
      <vt:lpstr>Segoe UI</vt:lpstr>
      <vt:lpstr>Symbol</vt:lpstr>
      <vt:lpstr>system-ui</vt:lpstr>
      <vt:lpstr>Times New Roman</vt:lpstr>
      <vt:lpstr>Wingdings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Conta da Microsoft</dc:creator>
  <dc:description/>
  <cp:lastModifiedBy>fernando ribeiro</cp:lastModifiedBy>
  <cp:revision>517</cp:revision>
  <cp:lastPrinted>2022-03-14T19:33:02Z</cp:lastPrinted>
  <dcterms:created xsi:type="dcterms:W3CDTF">2021-10-15T13:30:39Z</dcterms:created>
  <dcterms:modified xsi:type="dcterms:W3CDTF">2022-03-16T18:20:47Z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Papel A4 (210 x 297 mm)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</vt:i4>
  </property>
</Properties>
</file>